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56"/>
  </p:notesMasterIdLst>
  <p:sldIdLst>
    <p:sldId id="330" r:id="rId3"/>
    <p:sldId id="479" r:id="rId4"/>
    <p:sldId id="480" r:id="rId5"/>
    <p:sldId id="335" r:id="rId6"/>
    <p:sldId id="418" r:id="rId7"/>
    <p:sldId id="419" r:id="rId8"/>
    <p:sldId id="420" r:id="rId9"/>
    <p:sldId id="421" r:id="rId10"/>
    <p:sldId id="422" r:id="rId11"/>
    <p:sldId id="423" r:id="rId12"/>
    <p:sldId id="424" r:id="rId13"/>
    <p:sldId id="425" r:id="rId14"/>
    <p:sldId id="426" r:id="rId15"/>
    <p:sldId id="427" r:id="rId16"/>
    <p:sldId id="428" r:id="rId17"/>
    <p:sldId id="429" r:id="rId18"/>
    <p:sldId id="430" r:id="rId19"/>
    <p:sldId id="431" r:id="rId20"/>
    <p:sldId id="432" r:id="rId21"/>
    <p:sldId id="475" r:id="rId22"/>
    <p:sldId id="476" r:id="rId23"/>
    <p:sldId id="477" r:id="rId24"/>
    <p:sldId id="478" r:id="rId25"/>
    <p:sldId id="437" r:id="rId26"/>
    <p:sldId id="438" r:id="rId27"/>
    <p:sldId id="439" r:id="rId28"/>
    <p:sldId id="440" r:id="rId29"/>
    <p:sldId id="441" r:id="rId30"/>
    <p:sldId id="442" r:id="rId31"/>
    <p:sldId id="443" r:id="rId32"/>
    <p:sldId id="444" r:id="rId33"/>
    <p:sldId id="445" r:id="rId34"/>
    <p:sldId id="454" r:id="rId35"/>
    <p:sldId id="447" r:id="rId36"/>
    <p:sldId id="448" r:id="rId37"/>
    <p:sldId id="449" r:id="rId38"/>
    <p:sldId id="450" r:id="rId39"/>
    <p:sldId id="451" r:id="rId40"/>
    <p:sldId id="452" r:id="rId41"/>
    <p:sldId id="453" r:id="rId42"/>
    <p:sldId id="301" r:id="rId43"/>
    <p:sldId id="468" r:id="rId44"/>
    <p:sldId id="471" r:id="rId45"/>
    <p:sldId id="472" r:id="rId46"/>
    <p:sldId id="469" r:id="rId47"/>
    <p:sldId id="473" r:id="rId48"/>
    <p:sldId id="474" r:id="rId49"/>
    <p:sldId id="433" r:id="rId50"/>
    <p:sldId id="434" r:id="rId51"/>
    <p:sldId id="435" r:id="rId52"/>
    <p:sldId id="436" r:id="rId53"/>
    <p:sldId id="470" r:id="rId54"/>
    <p:sldId id="331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D9CEC9-C1A0-8249-A626-210DE28F70FA}" v="32" dt="2020-01-20T11:39:24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02"/>
    <p:restoredTop sz="96809"/>
  </p:normalViewPr>
  <p:slideViewPr>
    <p:cSldViewPr snapToGrid="0" snapToObjects="1">
      <p:cViewPr varScale="1">
        <p:scale>
          <a:sx n="149" d="100"/>
          <a:sy n="149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microsoft.com/office/2016/11/relationships/changesInfo" Target="changesInfos/changesInfo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Ferguson" userId="d4e141de-59d3-4362-b58c-ed2804aa0504" providerId="ADAL" clId="{52D9CEC9-C1A0-8249-A626-210DE28F70FA}"/>
    <pc:docChg chg="undo custSel addSld delSld modSld">
      <pc:chgData name="Donald Ferguson" userId="d4e141de-59d3-4362-b58c-ed2804aa0504" providerId="ADAL" clId="{52D9CEC9-C1A0-8249-A626-210DE28F70FA}" dt="2020-01-20T11:39:41.893" v="1465" actId="20577"/>
      <pc:docMkLst>
        <pc:docMk/>
      </pc:docMkLst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256834678" sldId="33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73907828" sldId="33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229128735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035068582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33903334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84019916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607381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45336310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22917" sldId="42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06821685" sldId="42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13925358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24488609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58185284" sldId="423"/>
        </pc:sldMkLst>
      </pc:sldChg>
      <pc:sldChg chg="modSp add del">
        <pc:chgData name="Donald Ferguson" userId="d4e141de-59d3-4362-b58c-ed2804aa0504" providerId="ADAL" clId="{52D9CEC9-C1A0-8249-A626-210DE28F70FA}" dt="2020-01-20T11:30:47.232" v="528"/>
        <pc:sldMkLst>
          <pc:docMk/>
          <pc:sldMk cId="2423496838" sldId="423"/>
        </pc:sldMkLst>
        <pc:spChg chg="mod">
          <ac:chgData name="Donald Ferguson" userId="d4e141de-59d3-4362-b58c-ed2804aa0504" providerId="ADAL" clId="{52D9CEC9-C1A0-8249-A626-210DE28F70FA}" dt="2020-01-20T11:30:47.232" v="528"/>
          <ac:spMkLst>
            <pc:docMk/>
            <pc:sldMk cId="2423496838" sldId="423"/>
            <ac:spMk id="15362" creationId="{00000000-0000-0000-0000-000000000000}"/>
          </ac:spMkLst>
        </pc:spChg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459338838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192543780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20525928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1140329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5313893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470530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93742164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550198443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26770160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64251911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595671866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26721129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48873468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88649861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0898495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736323790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97252647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921387689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4965877" sldId="43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59381525" sldId="43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454082763" sldId="438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04912336" sldId="43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81192597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05544373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89081710" sldId="44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32290308" sldId="44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7338408" sldId="44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13474684" sldId="44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666482594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27693846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8789442" sldId="44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818392170" sldId="443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410183287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84002933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204270539" sldId="44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91129266" sldId="44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692358035" sldId="44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560536936" sldId="44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963103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3173055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34892154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39399103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52747406" sldId="45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50944052" sldId="45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77312287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87918078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115317216" sldId="45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78798837" sldId="45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68234628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18499619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1869080" sldId="45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011868805" sldId="454"/>
        </pc:sldMkLst>
      </pc:sldChg>
      <pc:sldChg chg="addSp delSp modSp add">
        <pc:chgData name="Donald Ferguson" userId="d4e141de-59d3-4362-b58c-ed2804aa0504" providerId="ADAL" clId="{52D9CEC9-C1A0-8249-A626-210DE28F70FA}" dt="2020-01-10T18:00:48.867" v="28" actId="1076"/>
        <pc:sldMkLst>
          <pc:docMk/>
          <pc:sldMk cId="131465955" sldId="473"/>
        </pc:sldMkLst>
        <pc:spChg chg="add del mod">
          <ac:chgData name="Donald Ferguson" userId="d4e141de-59d3-4362-b58c-ed2804aa0504" providerId="ADAL" clId="{52D9CEC9-C1A0-8249-A626-210DE28F70FA}" dt="2020-01-10T13:23:10.899" v="2" actId="478"/>
          <ac:spMkLst>
            <pc:docMk/>
            <pc:sldMk cId="131465955" sldId="473"/>
            <ac:spMk id="3" creationId="{3242EDA4-2C77-5745-9666-3011719A60B9}"/>
          </ac:spMkLst>
        </pc:spChg>
        <pc:spChg chg="del">
          <ac:chgData name="Donald Ferguson" userId="d4e141de-59d3-4362-b58c-ed2804aa0504" providerId="ADAL" clId="{52D9CEC9-C1A0-8249-A626-210DE28F70FA}" dt="2020-01-10T13:23:08.314" v="1" actId="478"/>
          <ac:spMkLst>
            <pc:docMk/>
            <pc:sldMk cId="131465955" sldId="473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10T13:23:19.481" v="17" actId="20577"/>
          <ac:spMkLst>
            <pc:docMk/>
            <pc:sldMk cId="131465955" sldId="473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52D9CEC9-C1A0-8249-A626-210DE28F70FA}" dt="2020-01-10T18:00:44.728" v="27" actId="14100"/>
          <ac:picMkLst>
            <pc:docMk/>
            <pc:sldMk cId="131465955" sldId="473"/>
            <ac:picMk id="2" creationId="{F1CC2EB2-638B-054A-8330-2A7D11166BBE}"/>
          </ac:picMkLst>
        </pc:picChg>
        <pc:picChg chg="add mod">
          <ac:chgData name="Donald Ferguson" userId="d4e141de-59d3-4362-b58c-ed2804aa0504" providerId="ADAL" clId="{52D9CEC9-C1A0-8249-A626-210DE28F70FA}" dt="2020-01-10T18:00:48.867" v="28" actId="1076"/>
          <ac:picMkLst>
            <pc:docMk/>
            <pc:sldMk cId="131465955" sldId="473"/>
            <ac:picMk id="3" creationId="{FF95EA88-3FBD-7E45-86AD-CB13CD047A52}"/>
          </ac:picMkLst>
        </pc:picChg>
      </pc:sldChg>
      <pc:sldChg chg="addSp delSp modSp add">
        <pc:chgData name="Donald Ferguson" userId="d4e141de-59d3-4362-b58c-ed2804aa0504" providerId="ADAL" clId="{52D9CEC9-C1A0-8249-A626-210DE28F70FA}" dt="2020-01-19T11:25:56.827" v="524" actId="14100"/>
        <pc:sldMkLst>
          <pc:docMk/>
          <pc:sldMk cId="1972779085" sldId="474"/>
        </pc:sldMkLst>
        <pc:spChg chg="add mod">
          <ac:chgData name="Donald Ferguson" userId="d4e141de-59d3-4362-b58c-ed2804aa0504" providerId="ADAL" clId="{52D9CEC9-C1A0-8249-A626-210DE28F70FA}" dt="2020-01-11T13:07:21.086" v="36" actId="1076"/>
          <ac:spMkLst>
            <pc:docMk/>
            <pc:sldMk cId="1972779085" sldId="474"/>
            <ac:spMk id="5" creationId="{698A4739-F51F-2445-A4E6-FD72816D9249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6" creationId="{597825CE-66EF-1F4A-90BC-1F82E335FF20}"/>
          </ac:spMkLst>
        </pc:spChg>
        <pc:spChg chg="add mod">
          <ac:chgData name="Donald Ferguson" userId="d4e141de-59d3-4362-b58c-ed2804aa0504" providerId="ADAL" clId="{52D9CEC9-C1A0-8249-A626-210DE28F70FA}" dt="2020-01-11T13:10:16.996" v="63" actId="207"/>
          <ac:spMkLst>
            <pc:docMk/>
            <pc:sldMk cId="1972779085" sldId="474"/>
            <ac:spMk id="11" creationId="{45077AAA-FFAE-F34C-A0A8-7BC5AA4A9DBC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13" creationId="{CA43E88B-3A27-E347-99AA-C29AE135EEE7}"/>
          </ac:spMkLst>
        </pc:spChg>
        <pc:spChg chg="add mod">
          <ac:chgData name="Donald Ferguson" userId="d4e141de-59d3-4362-b58c-ed2804aa0504" providerId="ADAL" clId="{52D9CEC9-C1A0-8249-A626-210DE28F70FA}" dt="2020-01-11T13:10:41.426" v="65" actId="207"/>
          <ac:spMkLst>
            <pc:docMk/>
            <pc:sldMk cId="1972779085" sldId="474"/>
            <ac:spMk id="14" creationId="{17835C1F-20D5-2F40-B27F-45E027B36617}"/>
          </ac:spMkLst>
        </pc:spChg>
        <pc:spChg chg="add mod">
          <ac:chgData name="Donald Ferguson" userId="d4e141de-59d3-4362-b58c-ed2804aa0504" providerId="ADAL" clId="{52D9CEC9-C1A0-8249-A626-210DE28F70FA}" dt="2020-01-11T13:10:01.957" v="62" actId="1076"/>
          <ac:spMkLst>
            <pc:docMk/>
            <pc:sldMk cId="1972779085" sldId="474"/>
            <ac:spMk id="15" creationId="{928C1175-FDA4-204E-8A7B-A561AB47D6A9}"/>
          </ac:spMkLst>
        </pc:spChg>
        <pc:spChg chg="add mod">
          <ac:chgData name="Donald Ferguson" userId="d4e141de-59d3-4362-b58c-ed2804aa0504" providerId="ADAL" clId="{52D9CEC9-C1A0-8249-A626-210DE28F70FA}" dt="2020-01-19T11:25:56.827" v="524" actId="14100"/>
          <ac:spMkLst>
            <pc:docMk/>
            <pc:sldMk cId="1972779085" sldId="474"/>
            <ac:spMk id="16" creationId="{9EB744EF-8949-C047-8CDD-1D1C852C713F}"/>
          </ac:spMkLst>
        </pc:spChg>
        <pc:spChg chg="mod">
          <ac:chgData name="Donald Ferguson" userId="d4e141de-59d3-4362-b58c-ed2804aa0504" providerId="ADAL" clId="{52D9CEC9-C1A0-8249-A626-210DE28F70FA}" dt="2020-01-11T13:16:37.433" v="447" actId="20577"/>
          <ac:spMkLst>
            <pc:docMk/>
            <pc:sldMk cId="1972779085" sldId="474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52D9CEC9-C1A0-8249-A626-210DE28F70FA}" dt="2020-01-11T13:06:18.994" v="30" actId="478"/>
          <ac:picMkLst>
            <pc:docMk/>
            <pc:sldMk cId="1972779085" sldId="474"/>
            <ac:picMk id="2" creationId="{F1CC2EB2-638B-054A-8330-2A7D11166BBE}"/>
          </ac:picMkLst>
        </pc:picChg>
        <pc:picChg chg="del">
          <ac:chgData name="Donald Ferguson" userId="d4e141de-59d3-4362-b58c-ed2804aa0504" providerId="ADAL" clId="{52D9CEC9-C1A0-8249-A626-210DE28F70FA}" dt="2020-01-11T13:06:21.054" v="31" actId="478"/>
          <ac:picMkLst>
            <pc:docMk/>
            <pc:sldMk cId="1972779085" sldId="474"/>
            <ac:picMk id="3" creationId="{FF95EA88-3FBD-7E45-86AD-CB13CD047A52}"/>
          </ac:picMkLst>
        </pc:picChg>
        <pc:picChg chg="add mod">
          <ac:chgData name="Donald Ferguson" userId="d4e141de-59d3-4362-b58c-ed2804aa0504" providerId="ADAL" clId="{52D9CEC9-C1A0-8249-A626-210DE28F70FA}" dt="2020-01-11T13:09:56.992" v="60" actId="1076"/>
          <ac:picMkLst>
            <pc:docMk/>
            <pc:sldMk cId="1972779085" sldId="474"/>
            <ac:picMk id="4" creationId="{11F9F55F-39C2-984B-BA52-6C04AC81C1F8}"/>
          </ac:picMkLst>
        </pc:picChg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58497492" sldId="47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11882939" sldId="47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30118030" sldId="476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878317614" sldId="47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4900547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74875451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00969593" sldId="47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76921790" sldId="478"/>
        </pc:sldMkLst>
      </pc:sldChg>
      <pc:sldChg chg="modSp add">
        <pc:chgData name="Donald Ferguson" userId="d4e141de-59d3-4362-b58c-ed2804aa0504" providerId="ADAL" clId="{52D9CEC9-C1A0-8249-A626-210DE28F70FA}" dt="2020-01-20T11:39:14.175" v="1439" actId="14100"/>
        <pc:sldMkLst>
          <pc:docMk/>
          <pc:sldMk cId="127081639" sldId="479"/>
        </pc:sldMkLst>
        <pc:spChg chg="mod">
          <ac:chgData name="Donald Ferguson" userId="d4e141de-59d3-4362-b58c-ed2804aa0504" providerId="ADAL" clId="{52D9CEC9-C1A0-8249-A626-210DE28F70FA}" dt="2020-01-20T11:39:14.175" v="1439" actId="14100"/>
          <ac:spMkLst>
            <pc:docMk/>
            <pc:sldMk cId="127081639" sldId="479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3:01.250" v="546" actId="20577"/>
          <ac:spMkLst>
            <pc:docMk/>
            <pc:sldMk cId="127081639" sldId="479"/>
            <ac:spMk id="33794" creationId="{2D8A47D8-DB33-E34B-A433-FC79FD290EAE}"/>
          </ac:spMkLst>
        </pc:spChg>
      </pc:sldChg>
      <pc:sldChg chg="add del">
        <pc:chgData name="Donald Ferguson" userId="d4e141de-59d3-4362-b58c-ed2804aa0504" providerId="ADAL" clId="{52D9CEC9-C1A0-8249-A626-210DE28F70FA}" dt="2020-01-20T11:32:44.689" v="531"/>
        <pc:sldMkLst>
          <pc:docMk/>
          <pc:sldMk cId="1618289532" sldId="479"/>
        </pc:sldMkLst>
      </pc:sldChg>
      <pc:sldChg chg="modSp add">
        <pc:chgData name="Donald Ferguson" userId="d4e141de-59d3-4362-b58c-ed2804aa0504" providerId="ADAL" clId="{52D9CEC9-C1A0-8249-A626-210DE28F70FA}" dt="2020-01-20T11:39:41.893" v="1465" actId="20577"/>
        <pc:sldMkLst>
          <pc:docMk/>
          <pc:sldMk cId="1499283036" sldId="480"/>
        </pc:sldMkLst>
        <pc:spChg chg="mod">
          <ac:chgData name="Donald Ferguson" userId="d4e141de-59d3-4362-b58c-ed2804aa0504" providerId="ADAL" clId="{52D9CEC9-C1A0-8249-A626-210DE28F70FA}" dt="2020-01-20T11:39:29.504" v="1441" actId="20577"/>
          <ac:spMkLst>
            <pc:docMk/>
            <pc:sldMk cId="1499283036" sldId="480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9:41.893" v="1465" actId="20577"/>
          <ac:spMkLst>
            <pc:docMk/>
            <pc:sldMk cId="1499283036" sldId="480"/>
            <ac:spMk id="33794" creationId="{2D8A47D8-DB33-E34B-A433-FC79FD290EAE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tiff>
</file>

<file path=ppt/media/image13.jpeg>
</file>

<file path=ppt/media/image14.png>
</file>

<file path=ppt/media/image15.png>
</file>

<file path=ppt/media/image16.png>
</file>

<file path=ppt/media/image17.tiff>
</file>

<file path=ppt/media/image2.jpeg>
</file>

<file path=ppt/media/image4.jpeg>
</file>

<file path=ppt/media/image5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2E42CA-A09A-4793-8A18-57204D130B5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05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7E4010D-B469-485C-9478-EC8472477B6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711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941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7DE4E5-79F5-4AF4-9119-D11AC2C04A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9020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D16834-209D-4E76-8929-855939541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771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BAA96B3-F44A-462E-9F3B-FC947B143E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2788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6576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368658-0DFD-4DB0-8AA5-9E00D975953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2461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1498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357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21812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E3BFCD-61F2-489C-9C66-EB1B41452C5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453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437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7841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AE4D7F-1E33-42F8-B511-F7C8C40A7E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3490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0761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3112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1802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5827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1939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A03AE4-EA27-469C-8E49-6A6D23865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98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0145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692E26-C62E-47DD-B019-6402D6B972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4371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9C50108-5EFA-4F84-9892-157B948F69F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0517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9850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293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8F6CFE8-F4B8-4635-B9A3-190ADFF2F8A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5166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5333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3062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8066E-62EE-4B9F-B875-24DB7735811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4995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0F9339-897F-48D6-BF47-88403A03B1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2952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FEA4BD3-34B5-41A4-AD0A-924F71A2839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15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9484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4F48141-AC33-4BB4-B9B9-0E58D9A72CB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9125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20124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57771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5168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06929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123493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365129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08781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48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5119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5578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411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27011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065807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52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273199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035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1B8CAD7-46FF-4242-BDA5-2263185C4B8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740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793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7735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16B392-AB16-433E-A341-C08B2964F8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622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6582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677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1828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3800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92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00733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875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9543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36873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73365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82799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675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97527" y="1093789"/>
            <a:ext cx="1030335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9677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nsys.com/" TargetMode="External"/><Relationship Id="rId5" Type="http://schemas.openxmlformats.org/officeDocument/2006/relationships/hyperlink" Target="https://dff-columbia.slack.com/" TargetMode="External"/><Relationship Id="rId4" Type="http://schemas.openxmlformats.org/officeDocument/2006/relationships/hyperlink" Target="mailto:dff9@columbia.edu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seekatv.com/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s://en.wikipedia.org/wiki/Dell_Software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a.com/us.html" TargetMode="External"/><Relationship Id="rId5" Type="http://schemas.openxmlformats.org/officeDocument/2006/relationships/hyperlink" Target="https://en.wikipedia.org/wiki/IBM_Software_Group_(SWG)" TargetMode="External"/><Relationship Id="rId4" Type="http://schemas.openxmlformats.org/officeDocument/2006/relationships/hyperlink" Target="https://en.wikipedia.org/wiki/IBM_Fellow" TargetMode="External"/><Relationship Id="rId9" Type="http://schemas.openxmlformats.org/officeDocument/2006/relationships/hyperlink" Target="http://www.ansys.com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1: Introduction, Course Overview, Core Concepts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 (Cont.)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2"/>
            <a:ext cx="7656322" cy="3990273"/>
          </a:xfrm>
        </p:spPr>
        <p:txBody>
          <a:bodyPr/>
          <a:lstStyle/>
          <a:p>
            <a:r>
              <a:rPr lang="en-US" altLang="en-US" dirty="0"/>
              <a:t>Atomicity of updates</a:t>
            </a:r>
          </a:p>
          <a:p>
            <a:pPr lvl="1"/>
            <a:r>
              <a:rPr lang="en-US" altLang="en-US" dirty="0"/>
              <a:t>Failures may leave database in an inconsistent state with partial updates carried out</a:t>
            </a:r>
          </a:p>
          <a:p>
            <a:pPr lvl="1"/>
            <a:r>
              <a:rPr lang="en-US" altLang="en-US" dirty="0"/>
              <a:t>Example: Transfer of funds from one account to another should either complete or not happen at all</a:t>
            </a:r>
          </a:p>
          <a:p>
            <a:r>
              <a:rPr lang="en-US" altLang="en-US" dirty="0"/>
              <a:t>Concurrent access by multiple users</a:t>
            </a:r>
          </a:p>
          <a:p>
            <a:pPr lvl="1"/>
            <a:r>
              <a:rPr lang="en-US" altLang="en-US" dirty="0"/>
              <a:t>Concurrent access needed for performance</a:t>
            </a:r>
          </a:p>
          <a:p>
            <a:pPr lvl="1"/>
            <a:r>
              <a:rPr lang="en-US" altLang="en-US" dirty="0"/>
              <a:t>Uncontrolled concurrent accesses can lead to inconsistencies</a:t>
            </a:r>
          </a:p>
          <a:p>
            <a:pPr lvl="2"/>
            <a:r>
              <a:rPr lang="en-US" altLang="en-US" dirty="0"/>
              <a:t>Ex: Two people reading a balance (say 100) and updating it by withdrawing money (say 50 each) at the same time</a:t>
            </a:r>
          </a:p>
          <a:p>
            <a:r>
              <a:rPr lang="en-US" altLang="en-US" dirty="0"/>
              <a:t>Security problems</a:t>
            </a:r>
          </a:p>
          <a:p>
            <a:pPr lvl="1"/>
            <a:r>
              <a:rPr lang="en-US" altLang="en-US" dirty="0"/>
              <a:t>Hard to provide user access to some, but not all, data</a:t>
            </a:r>
          </a:p>
          <a:p>
            <a:pPr marL="457200" lvl="1" indent="0">
              <a:buNone/>
            </a:pPr>
            <a:endParaRPr lang="en-US" altLang="en-US" dirty="0"/>
          </a:p>
          <a:p>
            <a:pPr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    Database systems offer solutions to all the above problems</a:t>
            </a:r>
          </a:p>
        </p:txBody>
      </p:sp>
    </p:spTree>
    <p:extLst>
      <p:ext uri="{BB962C8B-B14F-4D97-AF65-F5344CB8AC3E}">
        <p14:creationId xmlns:p14="http://schemas.microsoft.com/office/powerpoint/2010/main" val="2158185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University Database Example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45023"/>
            <a:ext cx="7638802" cy="4903787"/>
          </a:xfrm>
        </p:spPr>
        <p:txBody>
          <a:bodyPr/>
          <a:lstStyle/>
          <a:p>
            <a:r>
              <a:rPr lang="en-US" altLang="en-US" dirty="0"/>
              <a:t>In this text we will be using a university database to illustrate all the concepts</a:t>
            </a:r>
          </a:p>
          <a:p>
            <a:r>
              <a:rPr lang="en-US" altLang="en-US" dirty="0"/>
              <a:t>Data consists of information about:</a:t>
            </a:r>
          </a:p>
          <a:p>
            <a:pPr lvl="1"/>
            <a:r>
              <a:rPr lang="en-US" altLang="en-US" dirty="0"/>
              <a:t>Students</a:t>
            </a:r>
          </a:p>
          <a:p>
            <a:pPr lvl="1"/>
            <a:r>
              <a:rPr lang="en-US" altLang="en-US" dirty="0"/>
              <a:t>Instructors</a:t>
            </a:r>
          </a:p>
          <a:p>
            <a:pPr lvl="1"/>
            <a:r>
              <a:rPr lang="en-US" altLang="en-US" dirty="0"/>
              <a:t>Classes</a:t>
            </a:r>
          </a:p>
          <a:p>
            <a:r>
              <a:rPr lang="en-US" altLang="en-US" dirty="0"/>
              <a:t>Application program examples:</a:t>
            </a:r>
          </a:p>
          <a:p>
            <a:pPr lvl="1"/>
            <a:r>
              <a:rPr lang="en-US" altLang="en-US" dirty="0"/>
              <a:t>Add new students, instructors, and courses</a:t>
            </a:r>
          </a:p>
          <a:p>
            <a:pPr lvl="1"/>
            <a:r>
              <a:rPr lang="en-US" altLang="en-US" dirty="0"/>
              <a:t>Register students for courses, and generate class rosters</a:t>
            </a:r>
          </a:p>
          <a:p>
            <a:pPr lvl="1"/>
            <a:r>
              <a:rPr lang="en-US" altLang="en-US" dirty="0"/>
              <a:t>Assign grades to students, compute grade point averages (GPA) and generate transcripts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9338838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29811"/>
            <a:ext cx="7647680" cy="4895503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database system is a collection of interrelated data and a set of programs that allow users to access and modify these data. 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major purpose of a database system is to provide users with an abstract view of the data.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models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collection of conceptual tools for describing data, data relationships, data semantics, and consistency constraints.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abstraction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Hide the complexity  of data structures to represent data in the database from users through several levels of data abstraction.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11403299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Models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57216"/>
            <a:ext cx="7802626" cy="4819329"/>
          </a:xfrm>
        </p:spPr>
        <p:txBody>
          <a:bodyPr/>
          <a:lstStyle/>
          <a:p>
            <a:r>
              <a:rPr lang="en-US" altLang="en-US" dirty="0"/>
              <a:t>A collection of tools for describing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relationships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semantics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constraints</a:t>
            </a:r>
          </a:p>
          <a:p>
            <a:r>
              <a:rPr lang="en-US" altLang="en-US" dirty="0"/>
              <a:t>Relational model</a:t>
            </a:r>
          </a:p>
          <a:p>
            <a:r>
              <a:rPr lang="en-US" altLang="en-US" dirty="0"/>
              <a:t>Entity-Relationship data model (mainly for database design) </a:t>
            </a:r>
          </a:p>
          <a:p>
            <a:r>
              <a:rPr lang="en-US" altLang="en-US" dirty="0"/>
              <a:t>Object-based data models (Object-oriented and Object-relational)</a:t>
            </a:r>
          </a:p>
          <a:p>
            <a:r>
              <a:rPr lang="en-US" altLang="en-US" dirty="0"/>
              <a:t>Semi-structured data model  (XML)</a:t>
            </a:r>
          </a:p>
          <a:p>
            <a:r>
              <a:rPr lang="en-US" altLang="en-US" dirty="0"/>
              <a:t>Other older models:</a:t>
            </a:r>
          </a:p>
          <a:p>
            <a:pPr lvl="1"/>
            <a:r>
              <a:rPr lang="en-US" altLang="en-US" dirty="0"/>
              <a:t>Network model </a:t>
            </a:r>
          </a:p>
          <a:p>
            <a:pPr lvl="1"/>
            <a:r>
              <a:rPr lang="en-US" altLang="en-US" dirty="0"/>
              <a:t>Hierarchical model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313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Relational Model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91327"/>
            <a:ext cx="7924546" cy="1490914"/>
          </a:xfrm>
        </p:spPr>
        <p:txBody>
          <a:bodyPr/>
          <a:lstStyle/>
          <a:p>
            <a:r>
              <a:rPr lang="en-US" altLang="en-US" dirty="0"/>
              <a:t>All the data is stored in various tables.</a:t>
            </a:r>
          </a:p>
          <a:p>
            <a:r>
              <a:rPr lang="en-US" altLang="en-US" dirty="0"/>
              <a:t>Example of tabular data in the relational model</a:t>
            </a:r>
          </a:p>
        </p:txBody>
      </p:sp>
      <p:sp>
        <p:nvSpPr>
          <p:cNvPr id="25603" name="Line 31"/>
          <p:cNvSpPr>
            <a:spLocks noChangeShapeType="1"/>
          </p:cNvSpPr>
          <p:nvPr/>
        </p:nvSpPr>
        <p:spPr bwMode="auto">
          <a:xfrm flipH="1">
            <a:off x="6836617" y="2289431"/>
            <a:ext cx="642938" cy="4786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4" name="Text Box 32"/>
          <p:cNvSpPr txBox="1">
            <a:spLocks noChangeArrowheads="1"/>
          </p:cNvSpPr>
          <p:nvPr/>
        </p:nvSpPr>
        <p:spPr bwMode="auto">
          <a:xfrm>
            <a:off x="7064694" y="2012968"/>
            <a:ext cx="78899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Columns</a:t>
            </a:r>
          </a:p>
        </p:txBody>
      </p:sp>
      <p:sp>
        <p:nvSpPr>
          <p:cNvPr id="25605" name="Line 33"/>
          <p:cNvSpPr>
            <a:spLocks noChangeShapeType="1"/>
          </p:cNvSpPr>
          <p:nvPr/>
        </p:nvSpPr>
        <p:spPr bwMode="auto">
          <a:xfrm flipH="1">
            <a:off x="6100288" y="2286476"/>
            <a:ext cx="1132285" cy="46791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25606" name="Picture 37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330"/>
          <a:stretch>
            <a:fillRect/>
          </a:stretch>
        </p:blipFill>
        <p:spPr bwMode="auto">
          <a:xfrm>
            <a:off x="2282914" y="2854284"/>
            <a:ext cx="5258309" cy="356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7" name="Text Box 38"/>
          <p:cNvSpPr txBox="1">
            <a:spLocks noChangeArrowheads="1"/>
          </p:cNvSpPr>
          <p:nvPr/>
        </p:nvSpPr>
        <p:spPr bwMode="auto">
          <a:xfrm>
            <a:off x="8280371" y="3078526"/>
            <a:ext cx="5677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Rows</a:t>
            </a:r>
          </a:p>
        </p:txBody>
      </p:sp>
      <p:sp>
        <p:nvSpPr>
          <p:cNvPr id="25608" name="Line 39"/>
          <p:cNvSpPr>
            <a:spLocks noChangeShapeType="1"/>
          </p:cNvSpPr>
          <p:nvPr/>
        </p:nvSpPr>
        <p:spPr bwMode="auto">
          <a:xfrm flipH="1">
            <a:off x="7579090" y="3268646"/>
            <a:ext cx="395288" cy="214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9" name="Line 40"/>
          <p:cNvSpPr>
            <a:spLocks noChangeShapeType="1"/>
          </p:cNvSpPr>
          <p:nvPr/>
        </p:nvSpPr>
        <p:spPr bwMode="auto">
          <a:xfrm flipH="1">
            <a:off x="7532170" y="3292829"/>
            <a:ext cx="395288" cy="18121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11" name="Picture 2" descr="Edgar F. Cod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9745" y="993387"/>
            <a:ext cx="905257" cy="85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8233317" y="1952275"/>
            <a:ext cx="132600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Ted Codd</a:t>
            </a:r>
            <a:b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</a:br>
            <a:r>
              <a:rPr lang="en-IN" sz="105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Turing Award 1981</a:t>
            </a:r>
          </a:p>
        </p:txBody>
      </p:sp>
    </p:spTree>
    <p:extLst>
      <p:ext uri="{BB962C8B-B14F-4D97-AF65-F5344CB8AC3E}">
        <p14:creationId xmlns:p14="http://schemas.microsoft.com/office/powerpoint/2010/main" val="3550198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A Sample Relational Database</a:t>
            </a:r>
          </a:p>
        </p:txBody>
      </p:sp>
      <p:pic>
        <p:nvPicPr>
          <p:cNvPr id="27650" name="Picture 3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2015" y="1345475"/>
            <a:ext cx="4197313" cy="5018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6770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Levels of Abstraction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38803" cy="4903787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Physical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how a record (e.g., instructor) is stored.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Logical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data stored in database, and the relationships among the data.</a:t>
            </a:r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	type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= </a:t>
            </a:r>
            <a:r>
              <a:rPr lang="en-US" altLang="en-US" b="1" dirty="0"/>
              <a:t>record</a:t>
            </a:r>
            <a:endParaRPr lang="en-US" altLang="en-US" dirty="0"/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		</a:t>
            </a:r>
            <a:r>
              <a:rPr lang="en-US" altLang="en-US" i="1" dirty="0"/>
              <a:t>ID</a:t>
            </a:r>
            <a:r>
              <a:rPr lang="en-US" altLang="en-US" dirty="0"/>
              <a:t> : string;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 err="1"/>
              <a:t>dept_name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salary</a:t>
            </a:r>
            <a:r>
              <a:rPr lang="en-US" altLang="en-US" dirty="0"/>
              <a:t> : integer;</a:t>
            </a:r>
          </a:p>
          <a:p>
            <a:pPr lvl="4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end</a:t>
            </a:r>
            <a:r>
              <a:rPr lang="en-US" altLang="en-US" dirty="0"/>
              <a:t>;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View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application programs hide details of data types.  Views can also hide information (such as an employee</a:t>
            </a:r>
            <a:r>
              <a:rPr lang="ja-JP" altLang="en-US" dirty="0"/>
              <a:t>’</a:t>
            </a:r>
            <a:r>
              <a:rPr lang="en-US" altLang="ja-JP" dirty="0"/>
              <a:t>s salary) for security purposes. 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26721129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9458" name="Text Box 3"/>
          <p:cNvSpPr txBox="1">
            <a:spLocks noChangeArrowheads="1"/>
          </p:cNvSpPr>
          <p:nvPr/>
        </p:nvSpPr>
        <p:spPr bwMode="auto">
          <a:xfrm>
            <a:off x="2472691" y="1151972"/>
            <a:ext cx="4549139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An architecture for a database system </a:t>
            </a:r>
          </a:p>
        </p:txBody>
      </p:sp>
      <p:pic>
        <p:nvPicPr>
          <p:cNvPr id="19459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710" y="1799807"/>
            <a:ext cx="5012055" cy="2934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8873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78435"/>
            <a:ext cx="8077200" cy="609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Instances and Schemas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201233"/>
            <a:ext cx="7638802" cy="4903787"/>
          </a:xfrm>
        </p:spPr>
        <p:txBody>
          <a:bodyPr/>
          <a:lstStyle/>
          <a:p>
            <a:r>
              <a:rPr lang="en-US" altLang="en-US" dirty="0"/>
              <a:t>Similar to types and variables in programming languages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Logical Schema </a:t>
            </a:r>
            <a:r>
              <a:rPr lang="en-US" altLang="en-US" dirty="0"/>
              <a:t>– the overall logical structure of the database </a:t>
            </a:r>
          </a:p>
          <a:p>
            <a:pPr lvl="1"/>
            <a:r>
              <a:rPr lang="en-US" altLang="en-US" dirty="0"/>
              <a:t>Example: The database consists of information about a set of customers and accounts in a bank and the relationship between them</a:t>
            </a:r>
          </a:p>
          <a:p>
            <a:pPr lvl="2"/>
            <a:r>
              <a:rPr lang="en-US" altLang="en-US" dirty="0"/>
              <a:t>Analogous to type information of a variable in a program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Physical schema </a:t>
            </a:r>
            <a:r>
              <a:rPr lang="en-US" altLang="en-US" dirty="0"/>
              <a:t>– the overall physical  structure of the database 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Instance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– the actual content of the database at a particular point in time </a:t>
            </a:r>
          </a:p>
          <a:p>
            <a:pPr lvl="1"/>
            <a:r>
              <a:rPr lang="en-US" altLang="en-US" dirty="0"/>
              <a:t>Analogous to the value of a variable</a:t>
            </a:r>
          </a:p>
        </p:txBody>
      </p:sp>
    </p:spTree>
    <p:extLst>
      <p:ext uri="{BB962C8B-B14F-4D97-AF65-F5344CB8AC3E}">
        <p14:creationId xmlns:p14="http://schemas.microsoft.com/office/powerpoint/2010/main" val="1736323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Physical Data Independence </a:t>
            </a:r>
            <a:endParaRPr lang="en-US" altLang="en-US" dirty="0">
              <a:effectLst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50545"/>
            <a:ext cx="7558904" cy="49037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Physical Data Independence </a:t>
            </a:r>
            <a:r>
              <a:rPr lang="en-US" altLang="en-US" dirty="0"/>
              <a:t>– the ability to modify the physical schema without changing the logical schema</a:t>
            </a:r>
          </a:p>
          <a:p>
            <a:pPr lvl="1"/>
            <a:r>
              <a:rPr lang="en-US" altLang="en-US" dirty="0"/>
              <a:t>Applications depend on the logical schema</a:t>
            </a:r>
          </a:p>
          <a:p>
            <a:pPr lvl="1"/>
            <a:r>
              <a:rPr lang="en-US" altLang="en-US" dirty="0"/>
              <a:t>In general, the interfaces between the various levels and components should be well defined so that changes in some parts do not seriously influence others.</a:t>
            </a:r>
          </a:p>
          <a:p>
            <a:endParaRPr lang="en-U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97252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Format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sz="2400" dirty="0"/>
              <a:t>Unfortunately, the first couple of lectures’ content will jump back and forth between:</a:t>
            </a:r>
          </a:p>
          <a:p>
            <a:pPr lvl="1"/>
            <a:r>
              <a:rPr lang="en-US" sz="1800" dirty="0"/>
              <a:t>PowerPoint slides</a:t>
            </a:r>
          </a:p>
          <a:p>
            <a:pPr lvl="1"/>
            <a:r>
              <a:rPr lang="en-US" sz="1800" dirty="0" err="1"/>
              <a:t>Jupyter</a:t>
            </a:r>
            <a:r>
              <a:rPr lang="en-US" sz="1800" dirty="0"/>
              <a:t> Notebooks</a:t>
            </a:r>
          </a:p>
          <a:p>
            <a:pPr lvl="1"/>
            <a:endParaRPr lang="en-US" sz="1800" dirty="0"/>
          </a:p>
          <a:p>
            <a:r>
              <a:rPr lang="en-US" sz="2200" dirty="0"/>
              <a:t>I am accommodating people who watch the recorded lecture videos.</a:t>
            </a:r>
          </a:p>
          <a:p>
            <a:pPr lvl="1"/>
            <a:r>
              <a:rPr lang="en-US" sz="1800" dirty="0"/>
              <a:t>The recording format contains a a closeup window of the slides, if I use the podium computer/slides.</a:t>
            </a:r>
          </a:p>
          <a:p>
            <a:pPr lvl="1"/>
            <a:r>
              <a:rPr lang="en-US" sz="1800" dirty="0"/>
              <a:t>The </a:t>
            </a:r>
            <a:r>
              <a:rPr lang="en-US" sz="1800" dirty="0" err="1"/>
              <a:t>Jupyter</a:t>
            </a:r>
            <a:r>
              <a:rPr lang="en-US" sz="1800" dirty="0"/>
              <a:t> notebook does not appear in the closeup window if I use my laptop.</a:t>
            </a:r>
          </a:p>
          <a:p>
            <a:pPr lvl="1"/>
            <a:r>
              <a:rPr lang="en-US" sz="1800" dirty="0"/>
              <a:t>I cannot run the </a:t>
            </a:r>
            <a:r>
              <a:rPr lang="en-US" sz="1800" dirty="0" err="1"/>
              <a:t>Jupyter</a:t>
            </a:r>
            <a:r>
              <a:rPr lang="en-US" sz="1800" dirty="0"/>
              <a:t> notebook on the podium computer because I have installed software for the course</a:t>
            </a:r>
            <a:br>
              <a:rPr lang="en-US" sz="1800" dirty="0"/>
            </a:br>
            <a:r>
              <a:rPr lang="en-US" sz="1800" dirty="0"/>
              <a:t>on my laptop.</a:t>
            </a:r>
          </a:p>
          <a:p>
            <a:pPr lvl="1"/>
            <a:r>
              <a:rPr lang="en-US" sz="1800" dirty="0"/>
              <a:t>The notebook and installed code allow me to run sample code and queries.</a:t>
            </a:r>
          </a:p>
          <a:p>
            <a:pPr lvl="1"/>
            <a:endParaRPr lang="en-US" sz="1800" dirty="0"/>
          </a:p>
          <a:p>
            <a:r>
              <a:rPr lang="en-US" sz="2200" dirty="0"/>
              <a:t>You will get access to slides, </a:t>
            </a:r>
            <a:r>
              <a:rPr lang="en-US" sz="2200" dirty="0" err="1"/>
              <a:t>Jupyter</a:t>
            </a:r>
            <a:r>
              <a:rPr lang="en-US" sz="2200" dirty="0"/>
              <a:t> notebooks and lecture recordings.</a:t>
            </a:r>
          </a:p>
          <a:p>
            <a:endParaRPr lang="en-US" sz="2200" dirty="0"/>
          </a:p>
          <a:p>
            <a:r>
              <a:rPr lang="en-US" sz="2200" dirty="0"/>
              <a:t>We will try/pilot online systems this semester, which hopefully will simplify lecture material/format.</a:t>
            </a:r>
          </a:p>
        </p:txBody>
      </p:sp>
    </p:spTree>
    <p:extLst>
      <p:ext uri="{BB962C8B-B14F-4D97-AF65-F5344CB8AC3E}">
        <p14:creationId xmlns:p14="http://schemas.microsoft.com/office/powerpoint/2010/main" val="127081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Definition Language (DDL)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06943"/>
            <a:ext cx="7401096" cy="4903787"/>
          </a:xfrm>
        </p:spPr>
        <p:txBody>
          <a:bodyPr/>
          <a:lstStyle/>
          <a:p>
            <a:r>
              <a:rPr lang="en-US" altLang="en-US" dirty="0"/>
              <a:t>Specification notation for defining the database schema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Example:	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r>
              <a:rPr lang="en-US" altLang="en-US" dirty="0"/>
              <a:t>DDL compiler generates a set of table templates stored in a </a:t>
            </a:r>
            <a:r>
              <a:rPr lang="en-US" altLang="en-US" b="1" i="1" dirty="0">
                <a:solidFill>
                  <a:srgbClr val="002060"/>
                </a:solidFill>
              </a:rPr>
              <a:t>data dictionary</a:t>
            </a:r>
          </a:p>
          <a:p>
            <a:r>
              <a:rPr lang="en-US" altLang="en-US" dirty="0"/>
              <a:t>Data dictionary contains metadata (i.e., data about data)</a:t>
            </a:r>
          </a:p>
          <a:p>
            <a:pPr lvl="1"/>
            <a:r>
              <a:rPr lang="en-US" altLang="en-US" dirty="0"/>
              <a:t>Database schema </a:t>
            </a:r>
          </a:p>
          <a:p>
            <a:pPr lvl="1"/>
            <a:r>
              <a:rPr lang="en-US" altLang="en-US" dirty="0"/>
              <a:t>Integrity constraints</a:t>
            </a:r>
          </a:p>
          <a:p>
            <a:pPr lvl="2"/>
            <a:r>
              <a:rPr lang="en-US" altLang="en-US" dirty="0"/>
              <a:t>Primary key (ID uniquely identifies instructors)</a:t>
            </a:r>
          </a:p>
          <a:p>
            <a:pPr lvl="1"/>
            <a:r>
              <a:rPr lang="en-US" altLang="en-US" dirty="0"/>
              <a:t>Authorization</a:t>
            </a:r>
          </a:p>
          <a:p>
            <a:pPr lvl="2"/>
            <a:r>
              <a:rPr lang="en-US" altLang="en-US" dirty="0"/>
              <a:t>Who can access what</a:t>
            </a:r>
          </a:p>
        </p:txBody>
      </p:sp>
    </p:spTree>
    <p:extLst>
      <p:ext uri="{BB962C8B-B14F-4D97-AF65-F5344CB8AC3E}">
        <p14:creationId xmlns:p14="http://schemas.microsoft.com/office/powerpoint/2010/main" val="3711882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(DML)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93791"/>
            <a:ext cx="7550027" cy="4903787"/>
          </a:xfrm>
        </p:spPr>
        <p:txBody>
          <a:bodyPr/>
          <a:lstStyle/>
          <a:p>
            <a:r>
              <a:rPr lang="en-US" altLang="en-US" dirty="0"/>
              <a:t>Language for accessing and updating the data organized by the appropriate data model</a:t>
            </a:r>
          </a:p>
          <a:p>
            <a:pPr lvl="1"/>
            <a:r>
              <a:rPr lang="en-US" altLang="en-US" dirty="0"/>
              <a:t>DML also known as query language</a:t>
            </a:r>
          </a:p>
          <a:p>
            <a:r>
              <a:rPr lang="en-US" altLang="en-US" dirty="0"/>
              <a:t>Two classes of languages 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Pure </a:t>
            </a:r>
            <a:r>
              <a:rPr lang="en-US" altLang="en-US" dirty="0"/>
              <a:t>– used for proving properties about computational power and for optimization</a:t>
            </a:r>
          </a:p>
          <a:p>
            <a:pPr lvl="2"/>
            <a:r>
              <a:rPr lang="en-US" altLang="en-US" dirty="0"/>
              <a:t>Relational Algebra</a:t>
            </a:r>
          </a:p>
          <a:p>
            <a:pPr lvl="2"/>
            <a:r>
              <a:rPr lang="en-US" altLang="en-US" dirty="0"/>
              <a:t>Tuple relational calculus</a:t>
            </a:r>
          </a:p>
          <a:p>
            <a:pPr lvl="2"/>
            <a:r>
              <a:rPr lang="en-US" altLang="en-US" dirty="0"/>
              <a:t>Domain relational calculus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Commercial </a:t>
            </a:r>
            <a:r>
              <a:rPr lang="en-US" altLang="en-US" dirty="0"/>
              <a:t>– used in commercial systems</a:t>
            </a:r>
          </a:p>
          <a:p>
            <a:pPr lvl="2"/>
            <a:r>
              <a:rPr lang="en-US" altLang="en-US" dirty="0"/>
              <a:t>SQL is the most widely used commercial language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78317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(Cont.)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30207"/>
            <a:ext cx="7541148" cy="4234274"/>
          </a:xfrm>
        </p:spPr>
        <p:txBody>
          <a:bodyPr/>
          <a:lstStyle/>
          <a:p>
            <a:r>
              <a:rPr lang="en-US" altLang="en-US" dirty="0"/>
              <a:t>There are basically two types of data-manipulation language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Procedural DML </a:t>
            </a:r>
            <a:r>
              <a:rPr lang="en-US" altLang="en-US" dirty="0">
                <a:cs typeface="ＭＳ Ｐゴシック" charset="0"/>
              </a:rPr>
              <a:t>--  require a user to specify what data are needed and how to get those data.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Declarative DML  </a:t>
            </a:r>
            <a:r>
              <a:rPr lang="en-US" altLang="en-US" dirty="0">
                <a:cs typeface="ＭＳ Ｐゴシック" charset="0"/>
              </a:rPr>
              <a:t>-- require a user to specify what data are needed without specifying how to get those data. </a:t>
            </a:r>
          </a:p>
          <a:p>
            <a:r>
              <a:rPr lang="en-US" altLang="en-US" dirty="0"/>
              <a:t>Declarative DMLs are usually easier to learn and use than are procedural DMLs.  </a:t>
            </a:r>
          </a:p>
          <a:p>
            <a:r>
              <a:rPr lang="en-US" altLang="en-US" dirty="0"/>
              <a:t>Declarative DMLs are also referred to as non-procedural DMLs</a:t>
            </a:r>
          </a:p>
          <a:p>
            <a:r>
              <a:rPr lang="en-US" altLang="en-US" dirty="0"/>
              <a:t>The portion of a DML that involves information retrieval is called a </a:t>
            </a:r>
            <a:r>
              <a:rPr lang="en-US" altLang="en-US" b="1" dirty="0">
                <a:solidFill>
                  <a:srgbClr val="002060"/>
                </a:solidFill>
              </a:rPr>
              <a:t>query</a:t>
            </a:r>
            <a:r>
              <a:rPr lang="en-US" altLang="en-US" dirty="0"/>
              <a:t> language.  </a:t>
            </a:r>
          </a:p>
        </p:txBody>
      </p:sp>
    </p:spTree>
    <p:extLst>
      <p:ext uri="{BB962C8B-B14F-4D97-AF65-F5344CB8AC3E}">
        <p14:creationId xmlns:p14="http://schemas.microsoft.com/office/powerpoint/2010/main" val="2374875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SQL Query Language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359"/>
            <a:ext cx="7603292" cy="4806338"/>
          </a:xfrm>
        </p:spPr>
        <p:txBody>
          <a:bodyPr/>
          <a:lstStyle/>
          <a:p>
            <a:r>
              <a:rPr lang="en-US" altLang="en-US" dirty="0"/>
              <a:t>SQL  query language is nonprocedural. A query takes as input several tables (possibly only one) and always returns a single table.</a:t>
            </a:r>
          </a:p>
          <a:p>
            <a:pPr>
              <a:tabLst>
                <a:tab pos="983456" algn="l"/>
              </a:tabLst>
            </a:pPr>
            <a:r>
              <a:rPr lang="en-US" altLang="en-US" dirty="0"/>
              <a:t>Example to find all instructors in Comp. Sci. dept</a:t>
            </a:r>
          </a:p>
          <a:p>
            <a:pPr>
              <a:buNone/>
              <a:tabLst>
                <a:tab pos="983456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ja-JP" dirty="0"/>
              <a:t>'Comp. Sci.'</a:t>
            </a:r>
            <a:endParaRPr lang="en-US" altLang="en-US" dirty="0"/>
          </a:p>
          <a:p>
            <a:r>
              <a:rPr lang="en-US" altLang="en-US" dirty="0"/>
              <a:t>SQL is </a:t>
            </a:r>
            <a:r>
              <a:rPr lang="en-US" altLang="en-US" b="1" dirty="0">
                <a:solidFill>
                  <a:srgbClr val="002060"/>
                </a:solidFill>
              </a:rPr>
              <a:t>NOT</a:t>
            </a:r>
            <a:r>
              <a:rPr lang="en-US" altLang="en-US" dirty="0"/>
              <a:t> a Turing machine equivalent language</a:t>
            </a:r>
          </a:p>
          <a:p>
            <a:r>
              <a:rPr lang="en-US" altLang="en-US" dirty="0"/>
              <a:t>To be able to compute complex functions SQL is usually embedded in some higher-level language</a:t>
            </a:r>
          </a:p>
          <a:p>
            <a:r>
              <a:rPr lang="en-US" altLang="en-US" dirty="0"/>
              <a:t>Application programs generally access databases through one of</a:t>
            </a:r>
          </a:p>
          <a:p>
            <a:pPr lvl="1"/>
            <a:r>
              <a:rPr lang="en-US" altLang="en-US" dirty="0"/>
              <a:t>Language extensions to allow embedded SQL</a:t>
            </a:r>
          </a:p>
          <a:p>
            <a:pPr lvl="1"/>
            <a:r>
              <a:rPr lang="en-US" altLang="en-US" dirty="0"/>
              <a:t>Application program interface (e.g., ODBC/JDBC) which allow SQL queries to be sent to a database</a:t>
            </a:r>
          </a:p>
          <a:p>
            <a:pPr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2100969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Access from Application Program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91007"/>
            <a:ext cx="7585537" cy="4903787"/>
          </a:xfrm>
        </p:spPr>
        <p:txBody>
          <a:bodyPr/>
          <a:lstStyle/>
          <a:p>
            <a:r>
              <a:rPr lang="en-US" altLang="en-US" dirty="0"/>
              <a:t>Non-procedural query languages such as SQL are not as powerful as a universal Turing machine.</a:t>
            </a:r>
            <a:r>
              <a:rPr lang="en-US" altLang="en-US" dirty="0">
                <a:sym typeface="Symbol" panose="05050102010706020507" pitchFamily="18" charset="2"/>
              </a:rPr>
              <a:t>  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SQL does not support actions such as input from users, output to displays, or communication over the network.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Such computations and actions must be written in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host</a:t>
            </a:r>
            <a:r>
              <a:rPr lang="en-US" altLang="en-US" dirty="0">
                <a:solidFill>
                  <a:srgbClr val="002060"/>
                </a:solidFill>
                <a:sym typeface="Symbol" panose="05050102010706020507" pitchFamily="18" charset="2"/>
              </a:rPr>
              <a:t>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language</a:t>
            </a:r>
            <a:r>
              <a:rPr lang="en-US" altLang="en-US" dirty="0">
                <a:sym typeface="Symbol" panose="05050102010706020507" pitchFamily="18" charset="2"/>
              </a:rPr>
              <a:t>, such as C/C++, Java or Python, with embedded SQL queries that access the data in the database.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Application programs </a:t>
            </a:r>
            <a:r>
              <a:rPr lang="en-US" altLang="en-US" dirty="0">
                <a:sym typeface="Symbol" panose="05050102010706020507" pitchFamily="18" charset="2"/>
              </a:rPr>
              <a:t>-- are programs that are used to interact with the database in this fashion.  </a:t>
            </a:r>
          </a:p>
        </p:txBody>
      </p:sp>
    </p:spTree>
    <p:extLst>
      <p:ext uri="{BB962C8B-B14F-4D97-AF65-F5344CB8AC3E}">
        <p14:creationId xmlns:p14="http://schemas.microsoft.com/office/powerpoint/2010/main" val="3059381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Design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518300" y="1535769"/>
            <a:ext cx="7457242" cy="4425713"/>
          </a:xfrm>
        </p:spPr>
        <p:txBody>
          <a:bodyPr/>
          <a:lstStyle/>
          <a:p>
            <a:r>
              <a:rPr lang="en-US" altLang="en-US" dirty="0"/>
              <a:t>Logical Design –  Deciding on the database schema. Database design requires that we find a </a:t>
            </a:r>
            <a:r>
              <a:rPr lang="ja-JP" altLang="en-US" dirty="0"/>
              <a:t>“</a:t>
            </a:r>
            <a:r>
              <a:rPr lang="en-US" altLang="ja-JP" dirty="0"/>
              <a:t>good</a:t>
            </a:r>
            <a:r>
              <a:rPr lang="ja-JP" altLang="en-US" dirty="0"/>
              <a:t>”</a:t>
            </a:r>
            <a:r>
              <a:rPr lang="en-US" altLang="ja-JP" dirty="0"/>
              <a:t> collection of relation schemas.</a:t>
            </a:r>
          </a:p>
          <a:p>
            <a:pPr lvl="1"/>
            <a:r>
              <a:rPr lang="en-US" altLang="en-US" dirty="0"/>
              <a:t>Business decision – What attributes should we record in the database?</a:t>
            </a:r>
          </a:p>
          <a:p>
            <a:pPr lvl="1"/>
            <a:r>
              <a:rPr lang="en-US" altLang="en-US" dirty="0"/>
              <a:t>Computer Science decision –  What relation schemas should we have and how should the attributes be distributed among the various relation schemas?</a:t>
            </a:r>
          </a:p>
          <a:p>
            <a:r>
              <a:rPr lang="en-US" altLang="en-US" dirty="0"/>
              <a:t>Physical Design – Deciding on the physical layout of the database                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>
                <a:sym typeface="Symbol" panose="05050102010706020507" pitchFamily="18" charset="2"/>
              </a:rPr>
              <a:t>     </a:t>
            </a: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2292351" y="1089306"/>
            <a:ext cx="8144002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The process of designing the general structure of the database:</a:t>
            </a:r>
          </a:p>
        </p:txBody>
      </p:sp>
    </p:spTree>
    <p:extLst>
      <p:ext uri="{BB962C8B-B14F-4D97-AF65-F5344CB8AC3E}">
        <p14:creationId xmlns:p14="http://schemas.microsoft.com/office/powerpoint/2010/main" val="34049123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Engine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54751"/>
            <a:ext cx="7550026" cy="4903787"/>
          </a:xfrm>
        </p:spPr>
        <p:txBody>
          <a:bodyPr/>
          <a:lstStyle/>
          <a:p>
            <a:r>
              <a:rPr lang="en-US" altLang="en-US" dirty="0"/>
              <a:t>A database system is partitioned into modules that deal with each of the responsibilities of the overall system.  </a:t>
            </a:r>
          </a:p>
          <a:p>
            <a:r>
              <a:rPr lang="en-US" altLang="en-US" dirty="0"/>
              <a:t>The functional components of a database system can be divided into</a:t>
            </a:r>
          </a:p>
          <a:p>
            <a:pPr lvl="1"/>
            <a:r>
              <a:rPr lang="en-US" altLang="en-US" dirty="0"/>
              <a:t>The storage manager,</a:t>
            </a:r>
          </a:p>
          <a:p>
            <a:pPr lvl="1"/>
            <a:r>
              <a:rPr lang="en-US" altLang="en-US" dirty="0"/>
              <a:t>The  query processor component, </a:t>
            </a:r>
          </a:p>
          <a:p>
            <a:pPr lvl="1"/>
            <a:r>
              <a:rPr lang="en-US" altLang="en-US" dirty="0"/>
              <a:t>The transaction management component.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05544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46143"/>
            <a:ext cx="7638803" cy="4903787"/>
          </a:xfrm>
        </p:spPr>
        <p:txBody>
          <a:bodyPr/>
          <a:lstStyle/>
          <a:p>
            <a:r>
              <a:rPr lang="en-US" altLang="en-US" dirty="0"/>
              <a:t>A program module that provides the interface between the low-level data stored in the database and the application programs and queries submitted to the system.</a:t>
            </a:r>
          </a:p>
          <a:p>
            <a:r>
              <a:rPr lang="en-US" altLang="en-US" dirty="0"/>
              <a:t>The storage manager is responsible to the following tasks: </a:t>
            </a:r>
          </a:p>
          <a:p>
            <a:pPr lvl="1"/>
            <a:r>
              <a:rPr lang="en-US" altLang="en-US" dirty="0"/>
              <a:t>Interaction with the OS file manager </a:t>
            </a:r>
          </a:p>
          <a:p>
            <a:pPr lvl="1"/>
            <a:r>
              <a:rPr lang="en-US" altLang="en-US" dirty="0"/>
              <a:t>Efficient storing, retrieving and updating of data\</a:t>
            </a:r>
          </a:p>
          <a:p>
            <a:r>
              <a:rPr lang="en-US" altLang="en-US" dirty="0"/>
              <a:t>The storage manager components include:</a:t>
            </a:r>
          </a:p>
          <a:p>
            <a:pPr lvl="1"/>
            <a:r>
              <a:rPr lang="en-US" altLang="en-US" dirty="0"/>
              <a:t>Authorization and integrity manager</a:t>
            </a:r>
          </a:p>
          <a:p>
            <a:pPr lvl="1"/>
            <a:r>
              <a:rPr lang="en-US" altLang="en-US" dirty="0"/>
              <a:t>Transaction manager</a:t>
            </a:r>
          </a:p>
          <a:p>
            <a:pPr lvl="1"/>
            <a:r>
              <a:rPr lang="en-US" altLang="en-US" dirty="0"/>
              <a:t>File manager</a:t>
            </a:r>
          </a:p>
          <a:p>
            <a:pPr lvl="1"/>
            <a:r>
              <a:rPr lang="en-US" altLang="en-US" dirty="0"/>
              <a:t>Buffer manager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89081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 (Cont.)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82239"/>
            <a:ext cx="7683192" cy="3270306"/>
          </a:xfrm>
        </p:spPr>
        <p:txBody>
          <a:bodyPr/>
          <a:lstStyle/>
          <a:p>
            <a:r>
              <a:rPr lang="en-US" altLang="en-US" dirty="0"/>
              <a:t>The storage manager implements several data structures as part of the physical system implementation:</a:t>
            </a:r>
          </a:p>
          <a:p>
            <a:pPr lvl="1"/>
            <a:r>
              <a:rPr lang="en-US" altLang="en-US" dirty="0"/>
              <a:t>Data files -- store the database itself</a:t>
            </a:r>
          </a:p>
          <a:p>
            <a:pPr lvl="1"/>
            <a:r>
              <a:rPr lang="en-US" altLang="en-US" dirty="0"/>
              <a:t>Data dictionary --  stores metadata about the structure of the database, in particular the schema of the database.</a:t>
            </a:r>
          </a:p>
          <a:p>
            <a:pPr lvl="1"/>
            <a:r>
              <a:rPr lang="en-US" altLang="en-US" dirty="0"/>
              <a:t>Indices --  can provide fast access to data items.  A database index provides pointers to those data items that hold a particular value.  </a:t>
            </a:r>
          </a:p>
          <a:p>
            <a:endParaRPr lang="en-US" altLang="en-US" dirty="0"/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73384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Processor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039"/>
            <a:ext cx="7603293" cy="4903787"/>
          </a:xfrm>
        </p:spPr>
        <p:txBody>
          <a:bodyPr/>
          <a:lstStyle/>
          <a:p>
            <a:r>
              <a:rPr lang="en-US" altLang="en-US" dirty="0"/>
              <a:t>The query processor components include:</a:t>
            </a:r>
          </a:p>
          <a:p>
            <a:pPr lvl="1"/>
            <a:r>
              <a:rPr lang="en-US" altLang="en-US" dirty="0"/>
              <a:t>DDL  interpreter --  interprets DDL statements and records the definitions in the data dictionary.</a:t>
            </a:r>
          </a:p>
          <a:p>
            <a:pPr lvl="1"/>
            <a:r>
              <a:rPr lang="en-US" altLang="en-US" dirty="0"/>
              <a:t>DML compiler -- translates DML statements in a query language into an evaluation plan consisting of low-level instructions that the query evaluation engine understands.</a:t>
            </a:r>
          </a:p>
          <a:p>
            <a:pPr lvl="2"/>
            <a:r>
              <a:rPr lang="en-US" altLang="en-US" dirty="0"/>
              <a:t>The DML compiler performs query optimization; that is, it picks the lowest cost evaluation plan from among the various alternatives.</a:t>
            </a:r>
          </a:p>
          <a:p>
            <a:pPr lvl="1"/>
            <a:r>
              <a:rPr lang="en-US" altLang="en-US" dirty="0"/>
              <a:t>Query evaluation engine -- executes low-level instructions generated by the DML compiler.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66482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Switch to Notebook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992830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Processing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0"/>
            <a:ext cx="7327139" cy="1100771"/>
          </a:xfrm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 dirty="0"/>
              <a:t>1.	Parsing and translation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2.	Optimization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3.	Evaluation</a:t>
            </a:r>
          </a:p>
        </p:txBody>
      </p:sp>
      <p:pic>
        <p:nvPicPr>
          <p:cNvPr id="51203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144" y="2368476"/>
            <a:ext cx="5718048" cy="343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8392170"/>
      </p:ext>
    </p:extLst>
  </p:cSld>
  <p:clrMapOvr>
    <a:masterClrMapping/>
  </p:clrMapOvr>
  <p:transition advTm="152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Transaction Management	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30367"/>
            <a:ext cx="7567781" cy="3661090"/>
          </a:xfrm>
        </p:spPr>
        <p:txBody>
          <a:bodyPr/>
          <a:lstStyle/>
          <a:p>
            <a:r>
              <a:rPr lang="en-US" altLang="en-US" dirty="0">
                <a:sym typeface="Symbol" panose="05050102010706020507" pitchFamily="18" charset="2"/>
              </a:rPr>
              <a:t>A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 transaction </a:t>
            </a:r>
            <a:r>
              <a:rPr lang="en-US" altLang="en-US" dirty="0"/>
              <a:t>is a collection of operations that performs a single logical function in a database application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Transaction-management component </a:t>
            </a:r>
            <a:r>
              <a:rPr lang="en-US" altLang="en-US" dirty="0"/>
              <a:t>ensures that the database remains in a consistent (correct) state despite system failures (e.g., power failures and operating system crashes) and transaction failures.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Concurrency-control manager </a:t>
            </a:r>
            <a:r>
              <a:rPr lang="en-US" altLang="en-US" dirty="0"/>
              <a:t>controls the interaction among the concurrent transactions, to ensure the consistency of the database.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</a:p>
          <a:p>
            <a:endParaRPr lang="en-US" alt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0029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Architecture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93789"/>
            <a:ext cx="7354718" cy="4903787"/>
          </a:xfrm>
        </p:spPr>
        <p:txBody>
          <a:bodyPr/>
          <a:lstStyle/>
          <a:p>
            <a:r>
              <a:rPr lang="en-US" altLang="en-US" sz="1800" dirty="0"/>
              <a:t>Centralized databases</a:t>
            </a:r>
          </a:p>
          <a:p>
            <a:pPr lvl="1"/>
            <a:r>
              <a:rPr lang="en-US" altLang="en-US" dirty="0"/>
              <a:t>One to a few cores, shared memory</a:t>
            </a:r>
          </a:p>
          <a:p>
            <a:r>
              <a:rPr lang="en-US" altLang="en-US" sz="1800" dirty="0"/>
              <a:t>Client-server, </a:t>
            </a:r>
          </a:p>
          <a:p>
            <a:pPr lvl="1"/>
            <a:r>
              <a:rPr lang="en-US" altLang="en-US" dirty="0"/>
              <a:t>One server machine executes work on behalf of multiple client machines.</a:t>
            </a:r>
          </a:p>
          <a:p>
            <a:r>
              <a:rPr lang="en-US" altLang="en-US" sz="1800" dirty="0"/>
              <a:t>Parallel databases</a:t>
            </a:r>
          </a:p>
          <a:p>
            <a:pPr lvl="1"/>
            <a:r>
              <a:rPr lang="en-US" altLang="en-US" dirty="0"/>
              <a:t>Many core shared memory</a:t>
            </a:r>
          </a:p>
          <a:p>
            <a:pPr lvl="1"/>
            <a:r>
              <a:rPr lang="en-US" altLang="en-US" dirty="0"/>
              <a:t>Shared disk</a:t>
            </a:r>
          </a:p>
          <a:p>
            <a:pPr lvl="1"/>
            <a:r>
              <a:rPr lang="en-US" altLang="en-US" dirty="0"/>
              <a:t>Shared nothing</a:t>
            </a:r>
          </a:p>
          <a:p>
            <a:r>
              <a:rPr lang="en-US" altLang="en-US" sz="1800" dirty="0"/>
              <a:t>Distributed databases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Geographical distribution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Schema/data heterogeneity</a:t>
            </a:r>
          </a:p>
        </p:txBody>
      </p:sp>
    </p:spTree>
    <p:extLst>
      <p:ext uri="{BB962C8B-B14F-4D97-AF65-F5344CB8AC3E}">
        <p14:creationId xmlns:p14="http://schemas.microsoft.com/office/powerpoint/2010/main" val="32042705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Applications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678097" y="1569919"/>
            <a:ext cx="7359588" cy="3331266"/>
          </a:xfrm>
        </p:spPr>
        <p:txBody>
          <a:bodyPr/>
          <a:lstStyle/>
          <a:p>
            <a:r>
              <a:rPr lang="en-US" altLang="en-US" dirty="0"/>
              <a:t>Two-tier architecture --  the application resides at the client machine, where it invokes database system functionality at the server machine</a:t>
            </a:r>
          </a:p>
          <a:p>
            <a:r>
              <a:rPr lang="en-US" altLang="en-US" dirty="0"/>
              <a:t>Three-tier architecture -- the client machine acts as a front end and does not contain any direct database calls.  </a:t>
            </a:r>
          </a:p>
          <a:p>
            <a:pPr lvl="1"/>
            <a:r>
              <a:rPr lang="en-US" altLang="en-US" dirty="0"/>
              <a:t>The client end communicates with an application server, usually through a forms interface.  </a:t>
            </a:r>
          </a:p>
          <a:p>
            <a:pPr lvl="1"/>
            <a:r>
              <a:rPr lang="en-US" altLang="en-US" dirty="0"/>
              <a:t>The application server in turn communicates with a database system to access data.  </a:t>
            </a:r>
          </a:p>
          <a:p>
            <a:endParaRPr lang="en-US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292350" y="1170433"/>
            <a:ext cx="709549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Database applications are usually partitioned into two or three parts</a:t>
            </a:r>
          </a:p>
        </p:txBody>
      </p:sp>
    </p:spTree>
    <p:extLst>
      <p:ext uri="{BB962C8B-B14F-4D97-AF65-F5344CB8AC3E}">
        <p14:creationId xmlns:p14="http://schemas.microsoft.com/office/powerpoint/2010/main" val="1521869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Two-tier and three-tier architectures</a:t>
            </a:r>
          </a:p>
        </p:txBody>
      </p:sp>
      <p:sp>
        <p:nvSpPr>
          <p:cNvPr id="59394" name="Rectangle 10"/>
          <p:cNvSpPr>
            <a:spLocks noChangeArrowheads="1"/>
          </p:cNvSpPr>
          <p:nvPr/>
        </p:nvSpPr>
        <p:spPr bwMode="auto">
          <a:xfrm>
            <a:off x="7458076" y="2765824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9395" name="Rectangle 11"/>
          <p:cNvSpPr>
            <a:spLocks noChangeArrowheads="1"/>
          </p:cNvSpPr>
          <p:nvPr/>
        </p:nvSpPr>
        <p:spPr bwMode="auto">
          <a:xfrm>
            <a:off x="7562851" y="3965974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9396" name="Rectangle 12"/>
          <p:cNvSpPr>
            <a:spLocks noChangeArrowheads="1"/>
          </p:cNvSpPr>
          <p:nvPr/>
        </p:nvSpPr>
        <p:spPr bwMode="auto">
          <a:xfrm>
            <a:off x="7524751" y="4670824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>
              <a:solidFill>
                <a:srgbClr val="000000"/>
              </a:solidFill>
            </a:endParaRPr>
          </a:p>
        </p:txBody>
      </p:sp>
      <p:pic>
        <p:nvPicPr>
          <p:cNvPr id="2051" name="Picture 3" descr="C:\Users\as668\Desktop\1_04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90135" y="1460273"/>
            <a:ext cx="5833705" cy="37356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923580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Users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651464" y="1504159"/>
            <a:ext cx="7350711" cy="4262658"/>
          </a:xfrm>
        </p:spPr>
        <p:txBody>
          <a:bodyPr/>
          <a:lstStyle/>
          <a:p>
            <a:r>
              <a:rPr lang="en-US" altLang="en-US" dirty="0"/>
              <a:t>Naive users -- unsophisticated users who interact with the system by invoking one of the application programs that have been written previously. </a:t>
            </a:r>
          </a:p>
          <a:p>
            <a:r>
              <a:rPr lang="en-US" altLang="en-US" dirty="0"/>
              <a:t>Application programmers -- are computer professionals who write application programs. </a:t>
            </a:r>
          </a:p>
          <a:p>
            <a:r>
              <a:rPr lang="en-US" altLang="en-US" dirty="0"/>
              <a:t>Sophisticated users -- interact with the system without writing programs</a:t>
            </a:r>
          </a:p>
          <a:p>
            <a:pPr lvl="1"/>
            <a:r>
              <a:rPr lang="en-US" altLang="en-US" dirty="0"/>
              <a:t>using a database query language or by </a:t>
            </a:r>
          </a:p>
          <a:p>
            <a:pPr lvl="1"/>
            <a:r>
              <a:rPr lang="en-US" altLang="en-US" dirty="0"/>
              <a:t>using tools such as data analysis software.</a:t>
            </a:r>
          </a:p>
          <a:p>
            <a:r>
              <a:rPr lang="en-US" altLang="en-US" dirty="0"/>
              <a:t>Specialized users --write specialized database applications that do not fit into the traditional data-processing framework. For example, CAD,  graphic data, audio, video.</a:t>
            </a:r>
          </a:p>
          <a:p>
            <a:endParaRPr lang="en-US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2292351" y="1056632"/>
            <a:ext cx="6402438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There are four different types of database-system users</a:t>
            </a:r>
            <a:endParaRPr lang="en-US" sz="1700" dirty="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96310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Administrator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500545" y="1799577"/>
            <a:ext cx="7301824" cy="4059456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altLang="en-US" dirty="0"/>
              <a:t>Schema definition</a:t>
            </a:r>
          </a:p>
          <a:p>
            <a:r>
              <a:rPr lang="en-US" altLang="en-US" dirty="0"/>
              <a:t>Storage structure and access-method definition</a:t>
            </a:r>
          </a:p>
          <a:p>
            <a:r>
              <a:rPr lang="en-US" altLang="en-US" dirty="0"/>
              <a:t>Schema and physical-organization modification</a:t>
            </a:r>
          </a:p>
          <a:p>
            <a:r>
              <a:rPr lang="en-US" altLang="en-US" dirty="0"/>
              <a:t>Granting of authorization for data access</a:t>
            </a:r>
          </a:p>
          <a:p>
            <a:r>
              <a:rPr lang="en-US" altLang="en-US" dirty="0"/>
              <a:t>Routine maintenance</a:t>
            </a:r>
          </a:p>
          <a:p>
            <a:r>
              <a:rPr lang="en-US" altLang="en-US" dirty="0"/>
              <a:t>Periodically backing up the database</a:t>
            </a:r>
          </a:p>
          <a:p>
            <a:r>
              <a:rPr lang="en-US" altLang="en-US" dirty="0"/>
              <a:t>Ensuring that enough free disk space is available for normal operations, and upgrading disk space as required</a:t>
            </a:r>
          </a:p>
          <a:p>
            <a:r>
              <a:rPr lang="en-US" altLang="en-US" dirty="0"/>
              <a:t>Monitoring jobs running on the database and ensuring that performance is not degraded by very expensive tasks submitted by some users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92351" y="1135534"/>
            <a:ext cx="751001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A person who has central control over the system is called a </a:t>
            </a:r>
            <a:r>
              <a:rPr lang="en-US" sz="1700" b="1" dirty="0">
                <a:solidFill>
                  <a:srgbClr val="00206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database administrator </a:t>
            </a:r>
            <a:r>
              <a:rPr lang="en-US" sz="170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(</a:t>
            </a:r>
            <a:r>
              <a:rPr lang="en-US" sz="1700" b="1" dirty="0">
                <a:solidFill>
                  <a:srgbClr val="00206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DBA</a:t>
            </a:r>
            <a:r>
              <a:rPr lang="en-US" sz="170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)</a:t>
            </a:r>
            <a:r>
              <a:rPr 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, whose functions are:</a:t>
            </a:r>
          </a:p>
        </p:txBody>
      </p:sp>
    </p:spTree>
    <p:extLst>
      <p:ext uri="{BB962C8B-B14F-4D97-AF65-F5344CB8AC3E}">
        <p14:creationId xmlns:p14="http://schemas.microsoft.com/office/powerpoint/2010/main" val="31393991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History of Database Systems</a:t>
            </a:r>
          </a:p>
        </p:txBody>
      </p:sp>
      <p:sp>
        <p:nvSpPr>
          <p:cNvPr id="6349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21665"/>
            <a:ext cx="7692068" cy="4900777"/>
          </a:xfrm>
        </p:spPr>
        <p:txBody>
          <a:bodyPr/>
          <a:lstStyle/>
          <a:p>
            <a:r>
              <a:rPr lang="en-US" altLang="en-US" dirty="0"/>
              <a:t>1950s and early 1960s:</a:t>
            </a:r>
          </a:p>
          <a:p>
            <a:pPr lvl="1"/>
            <a:r>
              <a:rPr lang="en-US" altLang="en-US" dirty="0"/>
              <a:t>Data processing using magnetic tapes for storage</a:t>
            </a:r>
          </a:p>
          <a:p>
            <a:pPr lvl="2"/>
            <a:r>
              <a:rPr lang="en-US" altLang="en-US" dirty="0"/>
              <a:t>Tapes provided only sequential access</a:t>
            </a:r>
          </a:p>
          <a:p>
            <a:pPr lvl="1"/>
            <a:r>
              <a:rPr lang="en-US" altLang="en-US" dirty="0"/>
              <a:t>Punched cards for input</a:t>
            </a:r>
          </a:p>
          <a:p>
            <a:r>
              <a:rPr lang="en-US" altLang="en-US" dirty="0"/>
              <a:t>Late 1960s and 1970s:</a:t>
            </a:r>
          </a:p>
          <a:p>
            <a:pPr lvl="1"/>
            <a:r>
              <a:rPr lang="en-US" altLang="en-US" dirty="0"/>
              <a:t>Hard disks allowed direct access to data</a:t>
            </a:r>
          </a:p>
          <a:p>
            <a:pPr lvl="1"/>
            <a:r>
              <a:rPr lang="en-US" altLang="en-US" dirty="0"/>
              <a:t>Network and hierarchical data models in widespread use</a:t>
            </a:r>
          </a:p>
          <a:p>
            <a:pPr lvl="1"/>
            <a:r>
              <a:rPr lang="en-US" altLang="en-US" dirty="0"/>
              <a:t>Ted </a:t>
            </a:r>
            <a:r>
              <a:rPr lang="en-US" altLang="en-US" dirty="0" err="1"/>
              <a:t>Codd</a:t>
            </a:r>
            <a:r>
              <a:rPr lang="en-US" altLang="en-US" dirty="0"/>
              <a:t> defines the relational data model</a:t>
            </a:r>
          </a:p>
          <a:p>
            <a:pPr lvl="2"/>
            <a:r>
              <a:rPr lang="en-US" altLang="en-US" dirty="0"/>
              <a:t>Would win the ACM Turing Award for this work</a:t>
            </a:r>
          </a:p>
          <a:p>
            <a:pPr lvl="2"/>
            <a:r>
              <a:rPr lang="en-US" altLang="en-US" dirty="0"/>
              <a:t>IBM Research begins System R prototype</a:t>
            </a:r>
          </a:p>
          <a:p>
            <a:pPr lvl="2"/>
            <a:r>
              <a:rPr lang="en-US" altLang="en-US" dirty="0"/>
              <a:t>UC Berkeley (Michael </a:t>
            </a:r>
            <a:r>
              <a:rPr lang="en-US" altLang="en-US" dirty="0" err="1"/>
              <a:t>Stonebraker</a:t>
            </a:r>
            <a:r>
              <a:rPr lang="en-US" altLang="en-US" dirty="0"/>
              <a:t>) begins Ingres prototype</a:t>
            </a:r>
          </a:p>
          <a:p>
            <a:pPr lvl="2"/>
            <a:r>
              <a:rPr lang="en-US" altLang="en-US" dirty="0"/>
              <a:t>Oracle releases first commercial relational database</a:t>
            </a:r>
          </a:p>
          <a:p>
            <a:pPr lvl="1"/>
            <a:r>
              <a:rPr lang="en-US" altLang="en-US" dirty="0"/>
              <a:t>High-performance (for the era) transaction processing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27474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History of Database Systems (Cont.)</a:t>
            </a:r>
          </a:p>
        </p:txBody>
      </p:sp>
      <p:sp>
        <p:nvSpPr>
          <p:cNvPr id="65538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91327"/>
            <a:ext cx="7621047" cy="49037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1980s: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Research relational prototypes evolve into commercial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SQL becomes industrial standard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Parallel and distributed database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Wisconsin, IBM, Teradata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Object-oriented database systems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1990s: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Large decision support and data-mining applications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Large multi-terabyte data warehouses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Emergence of Web commerce</a:t>
            </a:r>
          </a:p>
        </p:txBody>
      </p:sp>
    </p:spTree>
    <p:extLst>
      <p:ext uri="{BB962C8B-B14F-4D97-AF65-F5344CB8AC3E}">
        <p14:creationId xmlns:p14="http://schemas.microsoft.com/office/powerpoint/2010/main" val="39773122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History of Database Systems (Cont.)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79135"/>
            <a:ext cx="7665435" cy="489248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2000s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Big data storage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Google </a:t>
            </a:r>
            <a:r>
              <a:rPr lang="en-US" altLang="en-US" dirty="0" err="1"/>
              <a:t>BigTable</a:t>
            </a:r>
            <a:r>
              <a:rPr lang="en-US" altLang="en-US" dirty="0"/>
              <a:t>, Yahoo </a:t>
            </a:r>
            <a:r>
              <a:rPr lang="en-US" altLang="en-US" dirty="0" err="1"/>
              <a:t>PNuts</a:t>
            </a:r>
            <a:r>
              <a:rPr lang="en-US" altLang="en-US" dirty="0"/>
              <a:t>, Amazon, 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“</a:t>
            </a:r>
            <a:r>
              <a:rPr lang="en-US" altLang="ja-JP" dirty="0"/>
              <a:t>NoSQL</a:t>
            </a:r>
            <a:r>
              <a:rPr lang="en-US" altLang="en-US" dirty="0"/>
              <a:t>”</a:t>
            </a:r>
            <a:r>
              <a:rPr lang="en-US" altLang="ja-JP" dirty="0"/>
              <a:t> systems.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Big data analysis: beyond SQL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Map reduce and friends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2010s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SQL reloaded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SQL front end to Map Reduce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Massively parallel database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Multi-core main-memory databases</a:t>
            </a:r>
          </a:p>
        </p:txBody>
      </p:sp>
    </p:spTree>
    <p:extLst>
      <p:ext uri="{BB962C8B-B14F-4D97-AF65-F5344CB8AC3E}">
        <p14:creationId xmlns:p14="http://schemas.microsoft.com/office/powerpoint/2010/main" val="4178798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1: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2568346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181350" y="2571750"/>
            <a:ext cx="5829300" cy="857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3200" dirty="0">
                <a:effectLst/>
              </a:rPr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34184996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Lecture Overview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41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744618"/>
            <a:ext cx="10515600" cy="5516482"/>
          </a:xfrm>
        </p:spPr>
        <p:txBody>
          <a:bodyPr>
            <a:noAutofit/>
          </a:bodyPr>
          <a:lstStyle/>
          <a:p>
            <a:r>
              <a:rPr lang="en-US" sz="2000" dirty="0"/>
              <a:t>Introduction and course overview</a:t>
            </a:r>
          </a:p>
          <a:p>
            <a:pPr lvl="1"/>
            <a:r>
              <a:rPr lang="en-US" sz="1600" dirty="0"/>
              <a:t>Instructor</a:t>
            </a:r>
          </a:p>
          <a:p>
            <a:pPr lvl="1"/>
            <a:r>
              <a:rPr lang="en-US" sz="1600" dirty="0"/>
              <a:t>Course material</a:t>
            </a:r>
          </a:p>
          <a:p>
            <a:pPr lvl="1"/>
            <a:r>
              <a:rPr lang="en-US" sz="1600" dirty="0"/>
              <a:t>Tracks</a:t>
            </a:r>
          </a:p>
          <a:p>
            <a:pPr lvl="1"/>
            <a:r>
              <a:rPr lang="en-US" sz="1600" dirty="0"/>
              <a:t>Lecture schedule</a:t>
            </a:r>
          </a:p>
          <a:p>
            <a:pPr lvl="1"/>
            <a:r>
              <a:rPr lang="en-US" sz="1600" dirty="0"/>
              <a:t>Assignments, exams and grading</a:t>
            </a:r>
          </a:p>
          <a:p>
            <a:pPr lvl="1"/>
            <a:r>
              <a:rPr lang="en-US" sz="1600" dirty="0"/>
              <a:t>Logistics</a:t>
            </a:r>
          </a:p>
          <a:p>
            <a:r>
              <a:rPr lang="en-US" sz="2000" dirty="0"/>
              <a:t>Motivating Examples</a:t>
            </a:r>
          </a:p>
          <a:p>
            <a:r>
              <a:rPr lang="en-US" sz="2000" dirty="0"/>
              <a:t>Core concepts</a:t>
            </a:r>
          </a:p>
          <a:p>
            <a:pPr lvl="1" indent="-365760"/>
            <a:r>
              <a:rPr lang="en-US" altLang="en-US" sz="1600" dirty="0"/>
              <a:t>Database-System Applications</a:t>
            </a:r>
          </a:p>
          <a:p>
            <a:pPr lvl="1" indent="-365760"/>
            <a:r>
              <a:rPr lang="en-US" altLang="en-US" sz="1600" dirty="0"/>
              <a:t>Purpose of Database Systems</a:t>
            </a:r>
          </a:p>
          <a:p>
            <a:pPr lvl="1" indent="-365760"/>
            <a:r>
              <a:rPr lang="en-US" altLang="en-US" sz="1600" dirty="0"/>
              <a:t>View of Data</a:t>
            </a:r>
          </a:p>
          <a:p>
            <a:pPr lvl="1" indent="-365760"/>
            <a:r>
              <a:rPr lang="en-US" altLang="en-US" sz="1600" dirty="0"/>
              <a:t>Database Languages</a:t>
            </a:r>
          </a:p>
          <a:p>
            <a:pPr lvl="1" indent="-365760"/>
            <a:r>
              <a:rPr lang="en-US" altLang="en-US" sz="1600" dirty="0"/>
              <a:t>Database Design</a:t>
            </a:r>
          </a:p>
          <a:p>
            <a:pPr lvl="1" indent="-365760"/>
            <a:r>
              <a:rPr lang="en-US" altLang="en-US" sz="1600" dirty="0"/>
              <a:t>Database Engine</a:t>
            </a:r>
          </a:p>
          <a:p>
            <a:pPr lvl="1" indent="-365760"/>
            <a:r>
              <a:rPr lang="en-US" altLang="en-US" sz="1600" dirty="0"/>
              <a:t>Database Architecture</a:t>
            </a:r>
          </a:p>
          <a:p>
            <a:pPr lvl="1" indent="-365760"/>
            <a:r>
              <a:rPr lang="en-US" altLang="en-US" sz="1600" dirty="0"/>
              <a:t>Database Users and Administrators</a:t>
            </a:r>
          </a:p>
          <a:p>
            <a:pPr lvl="1" indent="-365760"/>
            <a:r>
              <a:rPr lang="en-US" altLang="en-US" sz="1600" dirty="0"/>
              <a:t>History of Database Systems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973003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Introduction and Course Overview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40625441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Instructor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90189"/>
            <a:ext cx="11658600" cy="5516482"/>
          </a:xfrm>
        </p:spPr>
        <p:txBody>
          <a:bodyPr>
            <a:noAutofit/>
          </a:bodyPr>
          <a:lstStyle/>
          <a:p>
            <a:r>
              <a:rPr lang="en-US" sz="2000" dirty="0"/>
              <a:t>Contact information:</a:t>
            </a:r>
          </a:p>
          <a:p>
            <a:pPr lvl="1"/>
            <a:r>
              <a:rPr lang="en-US" sz="1800" dirty="0"/>
              <a:t>Email: </a:t>
            </a:r>
            <a:r>
              <a:rPr lang="en-US" sz="1800" u="sng" dirty="0">
                <a:hlinkClick r:id="rId4"/>
              </a:rPr>
              <a:t>dff9@columbia.edu</a:t>
            </a:r>
            <a:endParaRPr lang="en-US" sz="1800" dirty="0"/>
          </a:p>
          <a:p>
            <a:pPr lvl="1"/>
            <a:r>
              <a:rPr lang="en-US" sz="1800" dirty="0"/>
              <a:t>Slack: </a:t>
            </a:r>
            <a:r>
              <a:rPr lang="en-US" sz="1800" u="sng" dirty="0">
                <a:hlinkClick r:id="rId5"/>
              </a:rPr>
              <a:t>https://dff-columbia.slack.com/</a:t>
            </a:r>
            <a:endParaRPr lang="en-US" sz="1800" dirty="0"/>
          </a:p>
          <a:p>
            <a:r>
              <a:rPr lang="en-US" sz="2000" dirty="0"/>
              <a:t>Donald F. Ferguson</a:t>
            </a:r>
          </a:p>
          <a:p>
            <a:pPr lvl="1"/>
            <a:r>
              <a:rPr lang="en-US" sz="1800" u="sng" dirty="0">
                <a:hlinkClick r:id="rId6"/>
              </a:rPr>
              <a:t>Ansys, Inc.</a:t>
            </a:r>
            <a:r>
              <a:rPr lang="en-US" sz="1800" dirty="0"/>
              <a:t>: </a:t>
            </a:r>
            <a:r>
              <a:rPr lang="en-US" sz="1800" i="1" dirty="0"/>
              <a:t>Senior Technical Fellow, Chief Software Architect.</a:t>
            </a:r>
            <a:endParaRPr lang="en-US" sz="1800" dirty="0"/>
          </a:p>
          <a:p>
            <a:pPr lvl="1"/>
            <a:r>
              <a:rPr lang="en-US" sz="1800" i="1" dirty="0"/>
              <a:t>Adjunct Professor,</a:t>
            </a:r>
            <a:r>
              <a:rPr lang="en-US" sz="1800" dirty="0"/>
              <a:t> Dept. of Computer Science.</a:t>
            </a:r>
          </a:p>
          <a:p>
            <a:r>
              <a:rPr lang="en-US" sz="2000" dirty="0"/>
              <a:t>Academic experience</a:t>
            </a:r>
          </a:p>
          <a:p>
            <a:pPr lvl="1"/>
            <a:r>
              <a:rPr lang="en-US" sz="1800" dirty="0"/>
              <a:t>Ph.D. in Computer Science, Columbia University, 1989</a:t>
            </a:r>
          </a:p>
          <a:p>
            <a:pPr lvl="1"/>
            <a:r>
              <a:rPr lang="en-US" sz="1800" dirty="0"/>
              <a:t>Joined Columbia as full time _Professor of Professional Practice_, 01-Jan-2018.</a:t>
            </a:r>
          </a:p>
          <a:p>
            <a:pPr lvl="1"/>
            <a:r>
              <a:rPr lang="en-US" sz="1800" dirty="0"/>
              <a:t>Transitioned back to Adjunct Professor, 01-Jan-2019.</a:t>
            </a:r>
          </a:p>
          <a:p>
            <a:pPr lvl="1"/>
            <a:r>
              <a:rPr lang="en-US" sz="1800" dirty="0"/>
              <a:t>12 semesters as an adjunct professor teaching</a:t>
            </a:r>
          </a:p>
          <a:p>
            <a:pPr lvl="2"/>
            <a:r>
              <a:rPr lang="en-US" sz="1600" i="1" dirty="0"/>
              <a:t>E6998: Topics in Computer Science: </a:t>
            </a:r>
            <a:r>
              <a:rPr lang="en-US" sz="1600" dirty="0"/>
              <a:t>Cloud Computing, Web and Internet Application Development, Web Application Servers</a:t>
            </a:r>
            <a:br>
              <a:rPr lang="en-US" sz="1600" dirty="0"/>
            </a:br>
            <a:r>
              <a:rPr lang="en-US" sz="1600" dirty="0"/>
              <a:t>and Applications, Microservices</a:t>
            </a:r>
          </a:p>
          <a:p>
            <a:pPr lvl="2"/>
            <a:r>
              <a:rPr lang="en-US" sz="1600" i="1" dirty="0"/>
              <a:t>W4111 - Introduction to Databases (5 semesters(</a:t>
            </a:r>
            <a:endParaRPr lang="en-US" sz="1600" dirty="0"/>
          </a:p>
          <a:p>
            <a:pPr lvl="1"/>
            <a:r>
              <a:rPr lang="en-US" sz="1800" i="1" dirty="0"/>
              <a:t>Professor of Professional Practice in Computer Science,</a:t>
            </a:r>
            <a:r>
              <a:rPr lang="en-US" sz="1800" dirty="0"/>
              <a:t> January 2018</a:t>
            </a:r>
          </a:p>
          <a:p>
            <a:pPr lvl="2"/>
            <a:r>
              <a:rPr lang="en-US" sz="1600" i="1" dirty="0"/>
              <a:t>E1006</a:t>
            </a:r>
            <a:r>
              <a:rPr lang="en-US" sz="1600" dirty="0"/>
              <a:t> - Introduction to Computing for Engineers and Applied Scientists using Python</a:t>
            </a:r>
          </a:p>
          <a:p>
            <a:pPr lvl="2"/>
            <a:r>
              <a:rPr lang="en-US" sz="1600" i="1" dirty="0"/>
              <a:t>W4111 - Introduction to Databases</a:t>
            </a:r>
            <a:endParaRPr lang="en-US" sz="1600" dirty="0"/>
          </a:p>
          <a:p>
            <a:pPr lvl="2"/>
            <a:r>
              <a:rPr lang="en-US" sz="1600" i="1" dirty="0"/>
              <a:t>E6156 - Topics in SW Engineering: Microservices and Cloud Applications</a:t>
            </a:r>
            <a:endParaRPr lang="en-US" sz="1600" dirty="0"/>
          </a:p>
          <a:p>
            <a:pPr lvl="1" indent="-365760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718130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Instructor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90189"/>
            <a:ext cx="11658600" cy="551648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30 years industry experience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u="sng" dirty="0">
                <a:hlinkClick r:id="rId4"/>
              </a:rPr>
              <a:t>IBM Fellow</a:t>
            </a:r>
            <a:r>
              <a:rPr lang="en-US" sz="1800" dirty="0"/>
              <a:t>, Chief Architect for [IBM Software Group](</a:t>
            </a:r>
            <a:r>
              <a:rPr lang="en-US" sz="1800" u="sng" dirty="0">
                <a:hlinkClick r:id="rId5"/>
              </a:rPr>
              <a:t>https://en.wikipedia.org/wiki/IBM_Software_Group_(SWG)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Microsoft Technical Fellow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Executive Vice President, Chief Technology Officer, </a:t>
            </a:r>
            <a:r>
              <a:rPr lang="en-US" sz="1800" u="sng" dirty="0">
                <a:hlinkClick r:id="rId6"/>
              </a:rPr>
              <a:t>CA Technologies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Vice President, CTO, Senior Fellow, </a:t>
            </a:r>
            <a:r>
              <a:rPr lang="en-US" sz="1800" u="sng" dirty="0">
                <a:hlinkClick r:id="rId7"/>
              </a:rPr>
              <a:t>Dell Software Group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Co-Founder and CTO, </a:t>
            </a:r>
            <a:r>
              <a:rPr lang="en-US" sz="1800" u="sng" dirty="0">
                <a:hlinkClick r:id="rId8"/>
              </a:rPr>
              <a:t>Seeka TV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Senior Technical Fellow, Chief SW Architect, </a:t>
            </a:r>
            <a:r>
              <a:rPr lang="en-US" sz="1800" u="sng" dirty="0">
                <a:hlinkClick r:id="rId9"/>
              </a:rPr>
              <a:t>Ansys, Inc.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Publications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Approximately 60 technical publications.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Authored, co-authored several standards in web applications and web services.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i="1" dirty="0"/>
              <a:t>Web Services Platform Architecture: SOAP, WSDL, WS-Policy, WS-Addressing, WS-BPEL, WS-Reliable Messaging, and More,</a:t>
            </a:r>
            <a:r>
              <a:rPr lang="en-US" sz="1800" dirty="0"/>
              <a:t> ISBN-13: 978-0131488748, 2005, Pearson Education.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12 patents.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Personal and hobbies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Two amazing daughters (One is Barnard student. One is a senior in high school)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Interested in languages. Speak Spanish reasonably well and trying to learn Arabic.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Black Belt in Kenpo Karate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Amateur astronomy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Road bicycling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Officer in the New York Guard</a:t>
            </a:r>
          </a:p>
          <a:p>
            <a:pPr indent="-365760">
              <a:spcBef>
                <a:spcPts val="0"/>
              </a:spcBef>
              <a:spcAft>
                <a:spcPts val="200"/>
              </a:spcAft>
            </a:pP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0050295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Motivating Example(s)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187292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 File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46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CC2EB2-638B-054A-8330-2A7D11166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456" y="759721"/>
            <a:ext cx="5945398" cy="50856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95EA88-3FBD-7E45-86AD-CB13CD047A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383" y="829844"/>
            <a:ext cx="6067758" cy="435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59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09329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Find Everyone who was a Principal with a Selected Principal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47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F9F55F-39C2-984B-BA52-6C04AC81C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869" y="873817"/>
            <a:ext cx="7960268" cy="4781372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698A4739-F51F-2445-A4E6-FD72816D9249}"/>
              </a:ext>
            </a:extLst>
          </p:cNvPr>
          <p:cNvSpPr/>
          <p:nvPr/>
        </p:nvSpPr>
        <p:spPr>
          <a:xfrm>
            <a:off x="9904575" y="4368839"/>
            <a:ext cx="1555335" cy="3484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45077AAA-FFAE-F34C-A0A8-7BC5AA4A9DBC}"/>
              </a:ext>
            </a:extLst>
          </p:cNvPr>
          <p:cNvSpPr/>
          <p:nvPr/>
        </p:nvSpPr>
        <p:spPr>
          <a:xfrm>
            <a:off x="6741207" y="4623789"/>
            <a:ext cx="890187" cy="348439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rved Right Arrow 5">
            <a:extLst>
              <a:ext uri="{FF2B5EF4-FFF2-40B4-BE49-F238E27FC236}">
                <a16:creationId xmlns:a16="http://schemas.microsoft.com/office/drawing/2014/main" id="{597825CE-66EF-1F4A-90BC-1F82E335FF20}"/>
              </a:ext>
            </a:extLst>
          </p:cNvPr>
          <p:cNvSpPr/>
          <p:nvPr/>
        </p:nvSpPr>
        <p:spPr>
          <a:xfrm rot="16200000">
            <a:off x="4079045" y="4257388"/>
            <a:ext cx="833076" cy="732802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urved Right Arrow 12">
            <a:extLst>
              <a:ext uri="{FF2B5EF4-FFF2-40B4-BE49-F238E27FC236}">
                <a16:creationId xmlns:a16="http://schemas.microsoft.com/office/drawing/2014/main" id="{CA43E88B-3A27-E347-99AA-C29AE135EEE7}"/>
              </a:ext>
            </a:extLst>
          </p:cNvPr>
          <p:cNvSpPr/>
          <p:nvPr/>
        </p:nvSpPr>
        <p:spPr>
          <a:xfrm rot="5400000">
            <a:off x="3999320" y="3314640"/>
            <a:ext cx="833076" cy="732802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17835C1F-20D5-2F40-B27F-45E027B36617}"/>
              </a:ext>
            </a:extLst>
          </p:cNvPr>
          <p:cNvSpPr/>
          <p:nvPr/>
        </p:nvSpPr>
        <p:spPr>
          <a:xfrm rot="9010709">
            <a:off x="6186327" y="2552147"/>
            <a:ext cx="890187" cy="348439"/>
          </a:xfrm>
          <a:prstGeom prst="lef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928C1175-FDA4-204E-8A7B-A561AB47D6A9}"/>
              </a:ext>
            </a:extLst>
          </p:cNvPr>
          <p:cNvSpPr/>
          <p:nvPr/>
        </p:nvSpPr>
        <p:spPr>
          <a:xfrm rot="12042476">
            <a:off x="6774057" y="3366755"/>
            <a:ext cx="890187" cy="3484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EB744EF-8949-C047-8CDD-1D1C852C7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90189"/>
            <a:ext cx="3897057" cy="551648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>
                <a:solidFill>
                  <a:srgbClr val="0070C0"/>
                </a:solidFill>
              </a:rPr>
              <a:t>Find </a:t>
            </a:r>
            <a:r>
              <a:rPr lang="en-US" sz="2000" dirty="0" err="1">
                <a:solidFill>
                  <a:srgbClr val="0070C0"/>
                </a:solidFill>
              </a:rPr>
              <a:t>name_basics</a:t>
            </a:r>
            <a:r>
              <a:rPr lang="en-US" sz="2000" dirty="0">
                <a:solidFill>
                  <a:srgbClr val="0070C0"/>
                </a:solidFill>
              </a:rPr>
              <a:t> row using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70C0"/>
                </a:solidFill>
              </a:rPr>
              <a:t>name or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70C0"/>
                </a:solidFill>
              </a:rPr>
              <a:t>ID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endParaRPr lang="en-US" sz="20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>
                <a:solidFill>
                  <a:srgbClr val="00B050"/>
                </a:solidFill>
              </a:rPr>
              <a:t>Find all the pairings of the form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B050"/>
                </a:solidFill>
              </a:rPr>
              <a:t>Title ID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B050"/>
                </a:solidFill>
              </a:rPr>
              <a:t>Principal ID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B050"/>
                </a:solidFill>
              </a:rPr>
              <a:t>For the search principal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>
                <a:solidFill>
                  <a:srgbClr val="FF0000"/>
                </a:solidFill>
              </a:rPr>
              <a:t>For each pairing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FF0000"/>
                </a:solidFill>
              </a:rPr>
              <a:t>Find all other principals in the movie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7030A0"/>
                </a:solidFill>
              </a:rPr>
              <a:t>Find the matching title.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70C0"/>
                </a:solidFill>
              </a:rPr>
              <a:t>Find the person information.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endParaRPr lang="en-US" sz="20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Return the answer.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16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16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727790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Example I – IMDB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6377080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49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AAB90-29ED-DC40-A8F7-A166FB239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42" y="769495"/>
            <a:ext cx="10232571" cy="541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803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851394" cy="353836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altLang="en-US" dirty="0"/>
              <a:t>Database-System Applications</a:t>
            </a:r>
          </a:p>
          <a:p>
            <a:pPr indent="-365760"/>
            <a:r>
              <a:rPr lang="en-US" altLang="en-US" dirty="0"/>
              <a:t>Purpose of Database Systems</a:t>
            </a:r>
          </a:p>
          <a:p>
            <a:pPr indent="-365760"/>
            <a:r>
              <a:rPr lang="en-US" altLang="en-US" dirty="0"/>
              <a:t>View of Data</a:t>
            </a:r>
          </a:p>
          <a:p>
            <a:pPr indent="-365760"/>
            <a:r>
              <a:rPr lang="en-US" altLang="en-US" dirty="0"/>
              <a:t>Database Languages</a:t>
            </a:r>
          </a:p>
          <a:p>
            <a:pPr indent="-365760"/>
            <a:r>
              <a:rPr lang="en-US" altLang="en-US" dirty="0"/>
              <a:t>Database Design</a:t>
            </a:r>
          </a:p>
          <a:p>
            <a:pPr indent="-365760"/>
            <a:r>
              <a:rPr lang="en-US" altLang="en-US" dirty="0"/>
              <a:t>Database Engine</a:t>
            </a:r>
          </a:p>
          <a:p>
            <a:pPr indent="-365760"/>
            <a:r>
              <a:rPr lang="en-US" altLang="en-US" dirty="0"/>
              <a:t>Database Architecture</a:t>
            </a:r>
          </a:p>
          <a:p>
            <a:pPr indent="-365760"/>
            <a:r>
              <a:rPr lang="en-US" altLang="en-US" dirty="0"/>
              <a:t>Database Users and Administrators</a:t>
            </a:r>
          </a:p>
          <a:p>
            <a:pPr indent="-365760"/>
            <a:r>
              <a:rPr lang="en-US" altLang="en-US" dirty="0"/>
              <a:t>History of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1229128735"/>
      </p:ext>
    </p:extLst>
  </p:cSld>
  <p:clrMapOvr>
    <a:masterClrMapping/>
  </p:clrMapOvr>
  <p:transition spd="slow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2AD065-EC7D-F343-AC55-316523B45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843" y="1776039"/>
            <a:ext cx="5214956" cy="19349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 – Tom Hanks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50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48B359-E7FB-BE47-B746-06C5CB3400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638" y="789214"/>
            <a:ext cx="6341162" cy="527957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8A3ABC-1649-AF40-A88D-9ABC3644B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9800" y="744618"/>
            <a:ext cx="5381416" cy="53738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There is a lot of stuff to understand.</a:t>
            </a:r>
          </a:p>
          <a:p>
            <a:r>
              <a:rPr lang="en-US" sz="2000" dirty="0"/>
              <a:t>There is a basic application structure</a:t>
            </a:r>
          </a:p>
          <a:p>
            <a:pPr lvl="1"/>
            <a:r>
              <a:rPr lang="en-US" sz="1600" dirty="0"/>
              <a:t>Logical 3-Tier Application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lvl="1"/>
            <a:r>
              <a:rPr lang="en-US" sz="1600" dirty="0"/>
              <a:t>Real solution is staggering more complex.</a:t>
            </a:r>
          </a:p>
          <a:p>
            <a:r>
              <a:rPr lang="en-US" sz="2000" dirty="0"/>
              <a:t>Key concepts:</a:t>
            </a:r>
          </a:p>
          <a:p>
            <a:pPr lvl="1"/>
            <a:r>
              <a:rPr lang="en-US" sz="1600" dirty="0"/>
              <a:t>Two databases:</a:t>
            </a:r>
          </a:p>
          <a:p>
            <a:pPr lvl="2"/>
            <a:r>
              <a:rPr lang="en-US" sz="1200" dirty="0"/>
              <a:t>Block/BLOB for images, HTML, …</a:t>
            </a:r>
          </a:p>
          <a:p>
            <a:pPr lvl="2"/>
            <a:r>
              <a:rPr lang="en-US" sz="1200" dirty="0"/>
              <a:t>Structured data for info about people, movies, …</a:t>
            </a:r>
          </a:p>
          <a:p>
            <a:pPr lvl="1"/>
            <a:r>
              <a:rPr lang="en-US" sz="1600" dirty="0"/>
              <a:t>Interactive web application:</a:t>
            </a:r>
          </a:p>
          <a:p>
            <a:pPr lvl="2"/>
            <a:r>
              <a:rPr lang="en-US" sz="1200" dirty="0"/>
              <a:t>Implements code for requests.</a:t>
            </a:r>
          </a:p>
          <a:p>
            <a:pPr lvl="2"/>
            <a:r>
              <a:rPr lang="en-US" sz="1200" dirty="0"/>
              <a:t>Figuring out how to find data and assemble pages</a:t>
            </a:r>
            <a:br>
              <a:rPr lang="en-US" sz="1200" dirty="0"/>
            </a:br>
            <a:r>
              <a:rPr lang="en-US" sz="1200" dirty="0"/>
              <a:t>from sub-elements.</a:t>
            </a:r>
          </a:p>
          <a:p>
            <a:r>
              <a:rPr lang="en-US" sz="2000" dirty="0"/>
              <a:t>Let’s look at </a:t>
            </a:r>
            <a:r>
              <a:rPr lang="en-US" sz="2000"/>
              <a:t>the structured data.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380930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 – Tom Hanks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51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24696-9BFF-7B40-BF52-728C951EE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709" y="682747"/>
            <a:ext cx="9042400" cy="543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1062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Example II – NY Guard Application Processing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13680552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Lecture Overview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744618"/>
            <a:ext cx="10515600" cy="5516482"/>
          </a:xfrm>
        </p:spPr>
        <p:txBody>
          <a:bodyPr>
            <a:noAutofit/>
          </a:bodyPr>
          <a:lstStyle/>
          <a:p>
            <a:r>
              <a:rPr lang="en-US" sz="2000" dirty="0"/>
              <a:t>Introduction and course overview</a:t>
            </a:r>
          </a:p>
          <a:p>
            <a:pPr lvl="1"/>
            <a:r>
              <a:rPr lang="en-US" sz="1600" dirty="0"/>
              <a:t>Instructor</a:t>
            </a:r>
          </a:p>
          <a:p>
            <a:pPr lvl="1"/>
            <a:r>
              <a:rPr lang="en-US" sz="1600" dirty="0"/>
              <a:t>Course material</a:t>
            </a:r>
          </a:p>
          <a:p>
            <a:pPr lvl="1"/>
            <a:r>
              <a:rPr lang="en-US" sz="1600" dirty="0"/>
              <a:t>Tracks</a:t>
            </a:r>
          </a:p>
          <a:p>
            <a:pPr lvl="1"/>
            <a:r>
              <a:rPr lang="en-US" sz="1600" dirty="0"/>
              <a:t>Lecture schedule</a:t>
            </a:r>
          </a:p>
          <a:p>
            <a:pPr lvl="1"/>
            <a:r>
              <a:rPr lang="en-US" sz="1600" dirty="0"/>
              <a:t>Assignments, exams and grading</a:t>
            </a:r>
          </a:p>
          <a:p>
            <a:pPr lvl="1"/>
            <a:r>
              <a:rPr lang="en-US" sz="1600" dirty="0"/>
              <a:t>Logistics</a:t>
            </a:r>
          </a:p>
          <a:p>
            <a:r>
              <a:rPr lang="en-US" sz="2000" dirty="0"/>
              <a:t>Motivating Examples</a:t>
            </a:r>
          </a:p>
          <a:p>
            <a:r>
              <a:rPr lang="en-US" sz="2000" dirty="0"/>
              <a:t>Core concepts</a:t>
            </a:r>
          </a:p>
          <a:p>
            <a:pPr lvl="1" indent="-365760"/>
            <a:r>
              <a:rPr lang="en-US" altLang="en-US" sz="1600" dirty="0"/>
              <a:t>Database-System Applications</a:t>
            </a:r>
          </a:p>
          <a:p>
            <a:pPr lvl="1" indent="-365760"/>
            <a:r>
              <a:rPr lang="en-US" altLang="en-US" sz="1600" dirty="0"/>
              <a:t>Purpose of Database Systems</a:t>
            </a:r>
          </a:p>
          <a:p>
            <a:pPr lvl="1" indent="-365760"/>
            <a:r>
              <a:rPr lang="en-US" altLang="en-US" sz="1600" dirty="0"/>
              <a:t>View of Data</a:t>
            </a:r>
          </a:p>
          <a:p>
            <a:pPr lvl="1" indent="-365760"/>
            <a:r>
              <a:rPr lang="en-US" altLang="en-US" sz="1600" dirty="0"/>
              <a:t>Database Languages</a:t>
            </a:r>
          </a:p>
          <a:p>
            <a:pPr lvl="1" indent="-365760"/>
            <a:r>
              <a:rPr lang="en-US" altLang="en-US" sz="1600" dirty="0"/>
              <a:t>Database Design</a:t>
            </a:r>
          </a:p>
          <a:p>
            <a:pPr lvl="1" indent="-365760"/>
            <a:r>
              <a:rPr lang="en-US" altLang="en-US" sz="1600" dirty="0"/>
              <a:t>Database Engine</a:t>
            </a:r>
          </a:p>
          <a:p>
            <a:pPr lvl="1" indent="-365760"/>
            <a:r>
              <a:rPr lang="en-US" altLang="en-US" sz="1600" dirty="0"/>
              <a:t>Database Architecture</a:t>
            </a:r>
          </a:p>
          <a:p>
            <a:pPr lvl="1" indent="-365760"/>
            <a:r>
              <a:rPr lang="en-US" altLang="en-US" sz="1600" dirty="0"/>
              <a:t>Database Users and Administrators</a:t>
            </a:r>
          </a:p>
          <a:p>
            <a:pPr lvl="1" indent="-365760"/>
            <a:r>
              <a:rPr lang="en-US" altLang="en-US" sz="1600" dirty="0"/>
              <a:t>History of Database Systems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66158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Database-System</a:t>
            </a:r>
            <a:r>
              <a:rPr lang="en-US" altLang="en-US" sz="3200" dirty="0">
                <a:effectLst/>
              </a:rPr>
              <a:t> Applications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18175"/>
            <a:ext cx="7400290" cy="4903787"/>
          </a:xfrm>
        </p:spPr>
        <p:txBody>
          <a:bodyPr/>
          <a:lstStyle/>
          <a:p>
            <a:pPr indent="-365760"/>
            <a:r>
              <a:rPr lang="en-US" altLang="en-US" dirty="0"/>
              <a:t>DBMS contains information about a particular enterprise</a:t>
            </a:r>
          </a:p>
          <a:p>
            <a:pPr lvl="1"/>
            <a:r>
              <a:rPr lang="en-US" altLang="en-US" dirty="0"/>
              <a:t>Collection of interrelated data</a:t>
            </a:r>
          </a:p>
          <a:p>
            <a:pPr lvl="1"/>
            <a:r>
              <a:rPr lang="en-US" altLang="en-US" dirty="0"/>
              <a:t>Set of programs to access the data </a:t>
            </a:r>
          </a:p>
          <a:p>
            <a:pPr lvl="1"/>
            <a:r>
              <a:rPr lang="en-US" altLang="en-US" dirty="0"/>
              <a:t>An environment that is both </a:t>
            </a:r>
            <a:r>
              <a:rPr lang="en-US" altLang="en-US" i="1" dirty="0"/>
              <a:t>convenient</a:t>
            </a:r>
            <a:r>
              <a:rPr lang="en-US" altLang="en-US" dirty="0"/>
              <a:t> and </a:t>
            </a:r>
            <a:r>
              <a:rPr lang="en-US" altLang="en-US" i="1" dirty="0"/>
              <a:t>efficient</a:t>
            </a:r>
            <a:r>
              <a:rPr lang="en-US" altLang="en-US" dirty="0"/>
              <a:t> to use</a:t>
            </a:r>
          </a:p>
          <a:p>
            <a:pPr indent="-365760"/>
            <a:r>
              <a:rPr lang="en-US" altLang="en-US" dirty="0"/>
              <a:t>Database systems are used to manage collections of data that are:</a:t>
            </a:r>
          </a:p>
          <a:p>
            <a:pPr lvl="1"/>
            <a:r>
              <a:rPr lang="en-US" altLang="en-US" dirty="0"/>
              <a:t>Highly valuable</a:t>
            </a:r>
          </a:p>
          <a:p>
            <a:pPr lvl="1"/>
            <a:r>
              <a:rPr lang="en-US" altLang="en-US" dirty="0"/>
              <a:t>Relatively large</a:t>
            </a:r>
          </a:p>
          <a:p>
            <a:pPr lvl="1"/>
            <a:r>
              <a:rPr lang="en-US" altLang="en-US" dirty="0"/>
              <a:t>Accessed by multiple users and applications, often at the same time.</a:t>
            </a:r>
          </a:p>
          <a:p>
            <a:pPr marL="365760" indent="-365760"/>
            <a:r>
              <a:rPr lang="en-US" altLang="en-US" dirty="0"/>
              <a:t>A modern database system is a complex software system whose task is to manage a large, complex collection of data.</a:t>
            </a:r>
          </a:p>
          <a:p>
            <a:pPr indent="-365760"/>
            <a:r>
              <a:rPr lang="en-US" dirty="0">
                <a:ea typeface="ＭＳ Ｐゴシック" pitchFamily="34" charset="-128"/>
              </a:rPr>
              <a:t>Databases touch all aspects of our lives</a:t>
            </a:r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8401991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00831"/>
            <a:ext cx="7576659" cy="4860170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Enterprise Information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Sales: customers, products, purchases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Accounting: payments, receipts, assets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Human Resources: Information about employees, salaries, payroll taxes.</a:t>
            </a:r>
          </a:p>
          <a:p>
            <a:r>
              <a:rPr lang="en-US" dirty="0">
                <a:ea typeface="ＭＳ Ｐゴシック" pitchFamily="34" charset="-128"/>
              </a:rPr>
              <a:t>Manufacturing: management of production, inventory, orders, supply chain.</a:t>
            </a:r>
          </a:p>
          <a:p>
            <a:r>
              <a:rPr lang="en-US" dirty="0">
                <a:ea typeface="ＭＳ Ｐゴシック" pitchFamily="34" charset="-128"/>
              </a:rPr>
              <a:t>Banking and finance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customer information, accounts, loans, and banking transactions.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Credit card transactions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Finance:  sales and purchases of financial instruments (e.g., stocks and bonds; storing real-time market data</a:t>
            </a:r>
          </a:p>
          <a:p>
            <a:r>
              <a:rPr lang="en-US" dirty="0">
                <a:ea typeface="ＭＳ Ｐゴシック" pitchFamily="34" charset="-128"/>
              </a:rPr>
              <a:t>Universities:  registration, grades</a:t>
            </a: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607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2389886" y="117475"/>
            <a:ext cx="8077200" cy="609600"/>
          </a:xfrm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 (Cont.)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78603" y="1093791"/>
            <a:ext cx="7617040" cy="4903787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Airlines: reservations, schedules</a:t>
            </a:r>
          </a:p>
          <a:p>
            <a:r>
              <a:rPr lang="en-US" dirty="0">
                <a:ea typeface="ＭＳ Ｐゴシック" pitchFamily="34" charset="-128"/>
              </a:rPr>
              <a:t>Telecommunication: records of calls, texts, and data usage, generating monthly bills, maintaining balances on prepaid calling cards</a:t>
            </a:r>
          </a:p>
          <a:p>
            <a:r>
              <a:rPr lang="en-US" dirty="0">
                <a:ea typeface="ＭＳ Ｐゴシック" pitchFamily="34" charset="-128"/>
              </a:rPr>
              <a:t>Web-based services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retailers: order tracking, customized recommendations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advertisements</a:t>
            </a:r>
          </a:p>
          <a:p>
            <a:r>
              <a:rPr lang="en-US" dirty="0">
                <a:ea typeface="ＭＳ Ｐゴシック" pitchFamily="34" charset="-128"/>
              </a:rPr>
              <a:t>Document databases</a:t>
            </a:r>
          </a:p>
          <a:p>
            <a:r>
              <a:rPr lang="en-US" dirty="0">
                <a:ea typeface="ＭＳ Ｐゴシック" pitchFamily="34" charset="-128"/>
              </a:rPr>
              <a:t>Navigation systems: For maintaining the locations of varies places of interest along with the exact routes of roads, train systems, buses, etc.</a:t>
            </a:r>
          </a:p>
          <a:p>
            <a:pPr lvl="1"/>
            <a:endParaRPr lang="en-US" dirty="0">
              <a:ea typeface="ＭＳ Ｐゴシック" pitchFamily="34" charset="-128"/>
            </a:endParaRP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06821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idx="1"/>
          </p:nvPr>
        </p:nvSpPr>
        <p:spPr>
          <a:xfrm>
            <a:off x="2598199" y="1851328"/>
            <a:ext cx="7315199" cy="3988640"/>
          </a:xfrm>
        </p:spPr>
        <p:txBody>
          <a:bodyPr/>
          <a:lstStyle/>
          <a:p>
            <a:r>
              <a:rPr lang="en-US" altLang="en-US" dirty="0"/>
              <a:t>Data redundancy and inconsistency: data is stored  in multiple file formats resulting induplication of information in different files</a:t>
            </a:r>
          </a:p>
          <a:p>
            <a:r>
              <a:rPr lang="en-US" altLang="en-US" dirty="0"/>
              <a:t>Difficulty in accessing data </a:t>
            </a:r>
          </a:p>
          <a:p>
            <a:pPr lvl="1"/>
            <a:r>
              <a:rPr lang="en-US" altLang="en-US" dirty="0"/>
              <a:t>Need to write a new program to carry out each new task</a:t>
            </a:r>
          </a:p>
          <a:p>
            <a:r>
              <a:rPr lang="en-US" altLang="en-US" dirty="0"/>
              <a:t>Data isolation </a:t>
            </a:r>
          </a:p>
          <a:p>
            <a:pPr lvl="1"/>
            <a:r>
              <a:rPr lang="en-US" altLang="en-US" dirty="0"/>
              <a:t>Multiple files and formats</a:t>
            </a:r>
          </a:p>
          <a:p>
            <a:r>
              <a:rPr lang="en-US" altLang="en-US" dirty="0"/>
              <a:t>Integrity problems</a:t>
            </a:r>
          </a:p>
          <a:p>
            <a:pPr lvl="1"/>
            <a:r>
              <a:rPr lang="en-US" altLang="en-US" dirty="0"/>
              <a:t>Integrity constraints  (e.g., account balance &gt; 0) become </a:t>
            </a:r>
            <a:r>
              <a:rPr lang="ja-JP" altLang="en-US" dirty="0"/>
              <a:t>“</a:t>
            </a:r>
            <a:r>
              <a:rPr lang="en-US" altLang="ja-JP" dirty="0"/>
              <a:t>buried</a:t>
            </a:r>
            <a:r>
              <a:rPr lang="ja-JP" altLang="en-US" dirty="0"/>
              <a:t>”</a:t>
            </a:r>
            <a:r>
              <a:rPr lang="en-US" altLang="ja-JP" dirty="0"/>
              <a:t> in program code rather than being stated explicitly</a:t>
            </a:r>
          </a:p>
          <a:p>
            <a:pPr lvl="1"/>
            <a:r>
              <a:rPr lang="en-US" altLang="en-US" dirty="0"/>
              <a:t>Hard to add new constraints or change existing ones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92350" y="1142252"/>
            <a:ext cx="762104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  <a:latin typeface="Helvetica"/>
                <a:ea typeface="MS PGothic" panose="020B0600070205080204" pitchFamily="34" charset="-128"/>
                <a:cs typeface="ＭＳ Ｐゴシック" charset="0"/>
              </a:rPr>
              <a:t>In the early days, database applications were built directly on top of file systems, which leads to:</a:t>
            </a:r>
          </a:p>
        </p:txBody>
      </p:sp>
    </p:spTree>
    <p:extLst>
      <p:ext uri="{BB962C8B-B14F-4D97-AF65-F5344CB8AC3E}">
        <p14:creationId xmlns:p14="http://schemas.microsoft.com/office/powerpoint/2010/main" val="3024488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11500</TotalTime>
  <Words>3376</Words>
  <Application>Microsoft Macintosh PowerPoint</Application>
  <PresentationFormat>Widescreen</PresentationFormat>
  <Paragraphs>487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Arial</vt:lpstr>
      <vt:lpstr>Calibri</vt:lpstr>
      <vt:lpstr>Calibri Light</vt:lpstr>
      <vt:lpstr>Helvetica</vt:lpstr>
      <vt:lpstr>Monotype Sorts</vt:lpstr>
      <vt:lpstr>Times New Roman</vt:lpstr>
      <vt:lpstr>Webdings</vt:lpstr>
      <vt:lpstr>Wingdings</vt:lpstr>
      <vt:lpstr>Office Theme</vt:lpstr>
      <vt:lpstr>2_db-5-grey</vt:lpstr>
      <vt:lpstr>PowerPoint Presentation</vt:lpstr>
      <vt:lpstr>PowerPoint Presentation</vt:lpstr>
      <vt:lpstr>PowerPoint Presentation</vt:lpstr>
      <vt:lpstr>Chapter 1: Introduction</vt:lpstr>
      <vt:lpstr>Outline</vt:lpstr>
      <vt:lpstr>Database-System Applications</vt:lpstr>
      <vt:lpstr>Database Applications Examples</vt:lpstr>
      <vt:lpstr>Database Applications Examples (Cont.)</vt:lpstr>
      <vt:lpstr>Purpose of Database Systems</vt:lpstr>
      <vt:lpstr>Purpose of Database Systems (Cont.)</vt:lpstr>
      <vt:lpstr>University Database Example</vt:lpstr>
      <vt:lpstr>View of Data</vt:lpstr>
      <vt:lpstr>Data Models</vt:lpstr>
      <vt:lpstr>Relational Model</vt:lpstr>
      <vt:lpstr>A Sample Relational Database</vt:lpstr>
      <vt:lpstr>Levels of Abstraction</vt:lpstr>
      <vt:lpstr>View of Data</vt:lpstr>
      <vt:lpstr>Instances and Schemas</vt:lpstr>
      <vt:lpstr>Physical Data Independence </vt:lpstr>
      <vt:lpstr>Data Definition Language (DDL)</vt:lpstr>
      <vt:lpstr>Data Manipulation Language (DML)</vt:lpstr>
      <vt:lpstr>Data Manipulation Language (Cont.)</vt:lpstr>
      <vt:lpstr>SQL Query Language</vt:lpstr>
      <vt:lpstr>Database Access from Application Program</vt:lpstr>
      <vt:lpstr>Database Design</vt:lpstr>
      <vt:lpstr>Database Engine</vt:lpstr>
      <vt:lpstr>Storage Manager</vt:lpstr>
      <vt:lpstr>Storage Manager (Cont.)</vt:lpstr>
      <vt:lpstr>Query Processor</vt:lpstr>
      <vt:lpstr>Query Processing</vt:lpstr>
      <vt:lpstr>Transaction Management </vt:lpstr>
      <vt:lpstr>Database Architecture</vt:lpstr>
      <vt:lpstr>Database Applications</vt:lpstr>
      <vt:lpstr>Two-tier and three-tier architectures</vt:lpstr>
      <vt:lpstr>Database Users</vt:lpstr>
      <vt:lpstr>Database Administrator</vt:lpstr>
      <vt:lpstr>History of Database Systems</vt:lpstr>
      <vt:lpstr>History of Database Systems (Cont.)</vt:lpstr>
      <vt:lpstr>History of Database Systems (Cont.)</vt:lpstr>
      <vt:lpstr>End of Chapter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2</cp:revision>
  <cp:lastPrinted>2019-12-22T11:43:29Z</cp:lastPrinted>
  <dcterms:created xsi:type="dcterms:W3CDTF">2019-12-10T14:25:24Z</dcterms:created>
  <dcterms:modified xsi:type="dcterms:W3CDTF">2020-01-20T11:39:44Z</dcterms:modified>
</cp:coreProperties>
</file>

<file path=docProps/thumbnail.jpeg>
</file>